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sldIdLst>
    <p:sldId id="265" r:id="rId2"/>
    <p:sldId id="264" r:id="rId3"/>
    <p:sldId id="263" r:id="rId4"/>
    <p:sldId id="258" r:id="rId5"/>
    <p:sldId id="260" r:id="rId6"/>
    <p:sldId id="259" r:id="rId7"/>
    <p:sldId id="262" r:id="rId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Arial" charset="0"/>
        <a:ea typeface="MS PGothic" pitchFamily="34" charset="-128"/>
        <a:cs typeface="Arial" charset="0"/>
      </a:defRPr>
    </a:lvl1pPr>
    <a:lvl2pPr marL="457200" algn="l" defTabSz="457200" rtl="0" fontAlgn="base">
      <a:spcBef>
        <a:spcPct val="0"/>
      </a:spcBef>
      <a:spcAft>
        <a:spcPct val="0"/>
      </a:spcAft>
      <a:defRPr kern="1200">
        <a:solidFill>
          <a:schemeClr val="tx1"/>
        </a:solidFill>
        <a:latin typeface="Arial" charset="0"/>
        <a:ea typeface="MS PGothic" pitchFamily="34" charset="-128"/>
        <a:cs typeface="Arial" charset="0"/>
      </a:defRPr>
    </a:lvl2pPr>
    <a:lvl3pPr marL="914400" algn="l" defTabSz="457200" rtl="0" fontAlgn="base">
      <a:spcBef>
        <a:spcPct val="0"/>
      </a:spcBef>
      <a:spcAft>
        <a:spcPct val="0"/>
      </a:spcAft>
      <a:defRPr kern="1200">
        <a:solidFill>
          <a:schemeClr val="tx1"/>
        </a:solidFill>
        <a:latin typeface="Arial" charset="0"/>
        <a:ea typeface="MS PGothic" pitchFamily="34" charset="-128"/>
        <a:cs typeface="Arial" charset="0"/>
      </a:defRPr>
    </a:lvl3pPr>
    <a:lvl4pPr marL="1371600" algn="l" defTabSz="457200" rtl="0" fontAlgn="base">
      <a:spcBef>
        <a:spcPct val="0"/>
      </a:spcBef>
      <a:spcAft>
        <a:spcPct val="0"/>
      </a:spcAft>
      <a:defRPr kern="1200">
        <a:solidFill>
          <a:schemeClr val="tx1"/>
        </a:solidFill>
        <a:latin typeface="Arial" charset="0"/>
        <a:ea typeface="MS PGothic" pitchFamily="34" charset="-128"/>
        <a:cs typeface="Arial" charset="0"/>
      </a:defRPr>
    </a:lvl4pPr>
    <a:lvl5pPr marL="1828800" algn="l" defTabSz="457200" rtl="0" fontAlgn="base">
      <a:spcBef>
        <a:spcPct val="0"/>
      </a:spcBef>
      <a:spcAft>
        <a:spcPct val="0"/>
      </a:spcAft>
      <a:defRPr kern="1200">
        <a:solidFill>
          <a:schemeClr val="tx1"/>
        </a:solidFill>
        <a:latin typeface="Arial" charset="0"/>
        <a:ea typeface="MS PGothic" pitchFamily="34" charset="-128"/>
        <a:cs typeface="Arial" charset="0"/>
      </a:defRPr>
    </a:lvl5pPr>
    <a:lvl6pPr marL="2286000" algn="l" defTabSz="914400" rtl="0" eaLnBrk="1" latinLnBrk="0" hangingPunct="1">
      <a:defRPr kern="1200">
        <a:solidFill>
          <a:schemeClr val="tx1"/>
        </a:solidFill>
        <a:latin typeface="Arial" charset="0"/>
        <a:ea typeface="MS PGothic" pitchFamily="34" charset="-128"/>
        <a:cs typeface="Arial" charset="0"/>
      </a:defRPr>
    </a:lvl6pPr>
    <a:lvl7pPr marL="2743200" algn="l" defTabSz="914400" rtl="0" eaLnBrk="1" latinLnBrk="0" hangingPunct="1">
      <a:defRPr kern="1200">
        <a:solidFill>
          <a:schemeClr val="tx1"/>
        </a:solidFill>
        <a:latin typeface="Arial" charset="0"/>
        <a:ea typeface="MS PGothic" pitchFamily="34" charset="-128"/>
        <a:cs typeface="Arial" charset="0"/>
      </a:defRPr>
    </a:lvl7pPr>
    <a:lvl8pPr marL="3200400" algn="l" defTabSz="914400" rtl="0" eaLnBrk="1" latinLnBrk="0" hangingPunct="1">
      <a:defRPr kern="1200">
        <a:solidFill>
          <a:schemeClr val="tx1"/>
        </a:solidFill>
        <a:latin typeface="Arial" charset="0"/>
        <a:ea typeface="MS PGothic" pitchFamily="34" charset="-128"/>
        <a:cs typeface="Arial" charset="0"/>
      </a:defRPr>
    </a:lvl8pPr>
    <a:lvl9pPr marL="3657600" algn="l" defTabSz="914400" rtl="0" eaLnBrk="1" latinLnBrk="0" hangingPunct="1">
      <a:defRPr kern="1200">
        <a:solidFill>
          <a:schemeClr val="tx1"/>
        </a:solidFill>
        <a:latin typeface="Arial"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3898" autoAdjust="0"/>
  </p:normalViewPr>
  <p:slideViewPr>
    <p:cSldViewPr snapToObjects="1">
      <p:cViewPr>
        <p:scale>
          <a:sx n="80" d="100"/>
          <a:sy n="80" d="100"/>
        </p:scale>
        <p:origin x="-1230"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8155" cy="464978"/>
          </a:xfrm>
          <a:prstGeom prst="rect">
            <a:avLst/>
          </a:prstGeom>
        </p:spPr>
        <p:txBody>
          <a:bodyPr vert="horz" lIns="90690" tIns="45345" rIns="90690" bIns="45345" rtlCol="0"/>
          <a:lstStyle>
            <a:lvl1pPr algn="l">
              <a:defRPr sz="1200">
                <a:cs typeface="Arial" charset="0"/>
              </a:defRPr>
            </a:lvl1pPr>
          </a:lstStyle>
          <a:p>
            <a:pPr>
              <a:defRPr/>
            </a:pPr>
            <a:endParaRPr lang="en-US"/>
          </a:p>
        </p:txBody>
      </p:sp>
      <p:sp>
        <p:nvSpPr>
          <p:cNvPr id="3" name="Date Placeholder 2"/>
          <p:cNvSpPr>
            <a:spLocks noGrp="1"/>
          </p:cNvSpPr>
          <p:nvPr>
            <p:ph type="dt" idx="1"/>
          </p:nvPr>
        </p:nvSpPr>
        <p:spPr>
          <a:xfrm>
            <a:off x="3970673" y="1"/>
            <a:ext cx="3038155" cy="464978"/>
          </a:xfrm>
          <a:prstGeom prst="rect">
            <a:avLst/>
          </a:prstGeom>
        </p:spPr>
        <p:txBody>
          <a:bodyPr vert="horz" lIns="90690" tIns="45345" rIns="90690" bIns="45345" rtlCol="0"/>
          <a:lstStyle>
            <a:lvl1pPr algn="r">
              <a:defRPr sz="1200">
                <a:cs typeface="Arial" charset="0"/>
              </a:defRPr>
            </a:lvl1pPr>
          </a:lstStyle>
          <a:p>
            <a:pPr>
              <a:defRPr/>
            </a:pPr>
            <a:fld id="{FC9874A4-EE2A-429E-AF08-5790CCB89403}" type="datetimeFigureOut">
              <a:rPr lang="en-US"/>
              <a:pPr>
                <a:defRPr/>
              </a:pPr>
              <a:t>2/26/2013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0690" tIns="45345" rIns="90690" bIns="45345" rtlCol="0" anchor="ctr"/>
          <a:lstStyle/>
          <a:p>
            <a:pPr lvl="0"/>
            <a:endParaRPr lang="en-US" noProof="0" smtClean="0"/>
          </a:p>
        </p:txBody>
      </p:sp>
      <p:sp>
        <p:nvSpPr>
          <p:cNvPr id="5" name="Notes Placeholder 4"/>
          <p:cNvSpPr>
            <a:spLocks noGrp="1"/>
          </p:cNvSpPr>
          <p:nvPr>
            <p:ph type="body" sz="quarter" idx="3"/>
          </p:nvPr>
        </p:nvSpPr>
        <p:spPr>
          <a:xfrm>
            <a:off x="701355" y="4416500"/>
            <a:ext cx="5607691" cy="4183222"/>
          </a:xfrm>
          <a:prstGeom prst="rect">
            <a:avLst/>
          </a:prstGeom>
        </p:spPr>
        <p:txBody>
          <a:bodyPr vert="horz" lIns="90690" tIns="45345" rIns="90690" bIns="453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847"/>
            <a:ext cx="3038155" cy="464978"/>
          </a:xfrm>
          <a:prstGeom prst="rect">
            <a:avLst/>
          </a:prstGeom>
        </p:spPr>
        <p:txBody>
          <a:bodyPr vert="horz" lIns="90690" tIns="45345" rIns="90690" bIns="45345" rtlCol="0" anchor="b"/>
          <a:lstStyle>
            <a:lvl1pPr algn="l">
              <a:defRPr sz="1200">
                <a:cs typeface="Arial" charset="0"/>
              </a:defRPr>
            </a:lvl1pPr>
          </a:lstStyle>
          <a:p>
            <a:pPr>
              <a:defRPr/>
            </a:pPr>
            <a:endParaRPr lang="en-US"/>
          </a:p>
        </p:txBody>
      </p:sp>
      <p:sp>
        <p:nvSpPr>
          <p:cNvPr id="7" name="Slide Number Placeholder 6"/>
          <p:cNvSpPr>
            <a:spLocks noGrp="1"/>
          </p:cNvSpPr>
          <p:nvPr>
            <p:ph type="sldNum" sz="quarter" idx="5"/>
          </p:nvPr>
        </p:nvSpPr>
        <p:spPr>
          <a:xfrm>
            <a:off x="3970673" y="8829847"/>
            <a:ext cx="3038155" cy="464978"/>
          </a:xfrm>
          <a:prstGeom prst="rect">
            <a:avLst/>
          </a:prstGeom>
        </p:spPr>
        <p:txBody>
          <a:bodyPr vert="horz" lIns="90690" tIns="45345" rIns="90690" bIns="45345" rtlCol="0" anchor="b"/>
          <a:lstStyle>
            <a:lvl1pPr algn="r">
              <a:defRPr sz="1200">
                <a:cs typeface="Arial" charset="0"/>
              </a:defRPr>
            </a:lvl1pPr>
          </a:lstStyle>
          <a:p>
            <a:pPr>
              <a:defRPr/>
            </a:pPr>
            <a:fld id="{F067E95D-523C-4DDD-8B6D-B418ABA29EF4}" type="slidenum">
              <a:rPr lang="en-US"/>
              <a:pPr>
                <a:defRPr/>
              </a:pPr>
              <a:t>‹#›</a:t>
            </a:fld>
            <a:endParaRPr lang="en-US"/>
          </a:p>
        </p:txBody>
      </p:sp>
    </p:spTree>
    <p:extLst>
      <p:ext uri="{BB962C8B-B14F-4D97-AF65-F5344CB8AC3E}">
        <p14:creationId xmlns:p14="http://schemas.microsoft.com/office/powerpoint/2010/main" val="387217278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289039F-7E5C-4B67-A6B2-982DFB0A4F05}" type="slidenum">
              <a:rPr lang="en-US" smtClean="0"/>
              <a:pPr>
                <a:defRPr/>
              </a:pPr>
              <a:t>1</a:t>
            </a:fld>
            <a:endParaRPr lang="en-US"/>
          </a:p>
        </p:txBody>
      </p:sp>
    </p:spTree>
    <p:extLst>
      <p:ext uri="{BB962C8B-B14F-4D97-AF65-F5344CB8AC3E}">
        <p14:creationId xmlns:p14="http://schemas.microsoft.com/office/powerpoint/2010/main" val="2317944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67E95D-523C-4DDD-8B6D-B418ABA29EF4}" type="slidenum">
              <a:rPr lang="en-US" smtClean="0"/>
              <a:pPr>
                <a:defRPr/>
              </a:pPr>
              <a:t>2</a:t>
            </a:fld>
            <a:endParaRPr lang="en-US"/>
          </a:p>
        </p:txBody>
      </p:sp>
    </p:spTree>
    <p:extLst>
      <p:ext uri="{BB962C8B-B14F-4D97-AF65-F5344CB8AC3E}">
        <p14:creationId xmlns:p14="http://schemas.microsoft.com/office/powerpoint/2010/main" val="1098981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F067E95D-523C-4DDD-8B6D-B418ABA29EF4}" type="slidenum">
              <a:rPr lang="en-US" smtClean="0"/>
              <a:pPr>
                <a:defRPr/>
              </a:pPr>
              <a:t>3</a:t>
            </a:fld>
            <a:endParaRPr lang="en-US"/>
          </a:p>
        </p:txBody>
      </p:sp>
    </p:spTree>
    <p:extLst>
      <p:ext uri="{BB962C8B-B14F-4D97-AF65-F5344CB8AC3E}">
        <p14:creationId xmlns:p14="http://schemas.microsoft.com/office/powerpoint/2010/main" val="39140050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a:p>
            <a:pPr eaLnBrk="1" hangingPunct="1"/>
            <a:r>
              <a:rPr lang="en-US" smtClean="0"/>
              <a:t>o Ask each team what they think a robot is (there is no universally accepted definition). Generally accepted attributes are that robots:</a:t>
            </a:r>
            <a:br>
              <a:rPr lang="en-US" smtClean="0"/>
            </a:br>
            <a:endParaRPr lang="en-US" smtClean="0"/>
          </a:p>
          <a:p>
            <a:pPr eaLnBrk="1" hangingPunct="1">
              <a:buFontTx/>
              <a:buChar char="•"/>
            </a:pPr>
            <a:r>
              <a:rPr lang="en-US" smtClean="0"/>
              <a:t>Are manufactured (i.e. they are man-made, they do not "grow on trees")</a:t>
            </a:r>
          </a:p>
          <a:p>
            <a:pPr eaLnBrk="1" hangingPunct="1">
              <a:buFontTx/>
              <a:buChar char="•"/>
            </a:pPr>
            <a:r>
              <a:rPr lang="en-US" smtClean="0"/>
              <a:t>Can sense their environment</a:t>
            </a:r>
          </a:p>
          <a:p>
            <a:pPr eaLnBrk="1" hangingPunct="1">
              <a:buFontTx/>
              <a:buChar char="•"/>
            </a:pPr>
            <a:r>
              <a:rPr lang="en-US" smtClean="0"/>
              <a:t>Can respond to instructions</a:t>
            </a:r>
            <a:br>
              <a:rPr lang="en-US" smtClean="0"/>
            </a:br>
            <a:endParaRPr lang="en-US" smtClean="0"/>
          </a:p>
          <a:p>
            <a:pPr eaLnBrk="1" hangingPunct="1"/>
            <a:r>
              <a:rPr lang="en-US" smtClean="0"/>
              <a:t>o Ask each team to give examples of robots they know (real or fictional) </a:t>
            </a:r>
          </a:p>
          <a:p>
            <a:pPr eaLnBrk="1" hangingPunct="1"/>
            <a:endParaRPr lang="en-US" smtClean="0"/>
          </a:p>
          <a:p>
            <a:pPr eaLnBrk="1" hangingPunct="1"/>
            <a:r>
              <a:rPr lang="en-US" smtClean="0"/>
              <a:t>o Ask students to describe how one (or more) of their example robots match the three attributes above.</a:t>
            </a:r>
          </a:p>
          <a:p>
            <a:pPr eaLnBrk="1" hangingPunct="1"/>
            <a:endParaRPr lang="en-US" smtClean="0"/>
          </a:p>
        </p:txBody>
      </p:sp>
      <p:sp>
        <p:nvSpPr>
          <p:cNvPr id="102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FB9D125-80CE-4E1F-BC52-1D3BD2625DB2}" type="slidenum">
              <a:rPr lang="en-US" smtClean="0"/>
              <a:pPr/>
              <a:t>4</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smtClean="0"/>
          </a:p>
          <a:p>
            <a:pPr eaLnBrk="1" hangingPunct="1"/>
            <a:r>
              <a:rPr lang="en-US" smtClean="0"/>
              <a:t>o Some feel a robot must also be capable of movement. What do your student think?</a:t>
            </a:r>
          </a:p>
          <a:p>
            <a:pPr eaLnBrk="1" hangingPunct="1"/>
            <a:endParaRPr lang="en-US" smtClean="0"/>
          </a:p>
          <a:p>
            <a:pPr eaLnBrk="1" hangingPunct="1">
              <a:buFontTx/>
              <a:buChar char="•"/>
            </a:pPr>
            <a:r>
              <a:rPr lang="en-US" smtClean="0"/>
              <a:t>What about a Washing Machine? Is this a robot, or a machine? Why?</a:t>
            </a:r>
          </a:p>
          <a:p>
            <a:pPr eaLnBrk="1" hangingPunct="1">
              <a:buFontTx/>
              <a:buChar char="•"/>
            </a:pPr>
            <a:endParaRPr lang="en-US" smtClean="0"/>
          </a:p>
          <a:p>
            <a:pPr eaLnBrk="1" hangingPunct="1">
              <a:buFontTx/>
              <a:buChar char="•"/>
            </a:pPr>
            <a:r>
              <a:rPr lang="en-US" smtClean="0"/>
              <a:t>What about an electronic gate? Is this a robot, or a machine? Why?</a:t>
            </a:r>
          </a:p>
          <a:p>
            <a:pPr eaLnBrk="1" hangingPunct="1">
              <a:buFontTx/>
              <a:buChar char="•"/>
            </a:pPr>
            <a:endParaRPr lang="en-US" smtClean="0"/>
          </a:p>
          <a:p>
            <a:pPr eaLnBrk="1" hangingPunct="1">
              <a:buFontTx/>
              <a:buChar char="•"/>
            </a:pPr>
            <a:r>
              <a:rPr lang="en-US" smtClean="0"/>
              <a:t>These are ambiguous - they appear to meet the 3 characteristics (and they move), yet most people consider these to be machines. The precise definition of a robot is open to debate - so students can support positions on both sides.</a:t>
            </a:r>
          </a:p>
        </p:txBody>
      </p:sp>
      <p:sp>
        <p:nvSpPr>
          <p:cNvPr id="112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A84AAB1-59E7-4AC5-A245-F879FFFA761A}" type="slidenum">
              <a:rPr lang="en-US" smtClean="0"/>
              <a:pPr/>
              <a:t>5</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bwMode="auto">
          <a:noFill/>
          <a:ln>
            <a:solidFill>
              <a:srgbClr val="000000"/>
            </a:solidFill>
            <a:miter lim="800000"/>
            <a:headEnd/>
            <a:tailEnd/>
          </a:ln>
        </p:spPr>
      </p:sp>
      <p:sp>
        <p:nvSpPr>
          <p:cNvPr id="3" name="Notes Placeholder 2"/>
          <p:cNvSpPr>
            <a:spLocks noGrp="1"/>
          </p:cNvSpPr>
          <p:nvPr>
            <p:ph type="body" idx="1"/>
          </p:nvPr>
        </p:nvSpPr>
        <p:spPr/>
        <p:txBody>
          <a:bodyPr>
            <a:normAutofit/>
          </a:bodyPr>
          <a:lstStyle/>
          <a:p>
            <a:pPr eaLnBrk="1" hangingPunct="1">
              <a:defRPr/>
            </a:pPr>
            <a:r>
              <a:rPr lang="en-US" dirty="0" smtClean="0"/>
              <a:t/>
            </a:r>
            <a:br>
              <a:rPr lang="en-US" dirty="0" smtClean="0"/>
            </a:br>
            <a:r>
              <a:rPr lang="en-US" dirty="0" smtClean="0"/>
              <a:t>o Ask students why we have robots?</a:t>
            </a:r>
          </a:p>
          <a:p>
            <a:pPr eaLnBrk="1" hangingPunct="1">
              <a:defRPr/>
            </a:pPr>
            <a:r>
              <a:rPr lang="en-US" dirty="0" smtClean="0"/>
              <a:t>The 4 D's:</a:t>
            </a:r>
          </a:p>
          <a:p>
            <a:pPr lvl="1" eaLnBrk="1" hangingPunct="1">
              <a:buFont typeface="Arial" pitchFamily="34" charset="0"/>
              <a:buChar char="•"/>
              <a:defRPr/>
            </a:pPr>
            <a:r>
              <a:rPr lang="en-US" dirty="0" smtClean="0"/>
              <a:t>Dull work (assembly line)</a:t>
            </a:r>
          </a:p>
          <a:p>
            <a:pPr lvl="1" eaLnBrk="1" hangingPunct="1">
              <a:buFont typeface="Arial" pitchFamily="34" charset="0"/>
              <a:buChar char="•"/>
              <a:defRPr/>
            </a:pPr>
            <a:r>
              <a:rPr lang="en-US" dirty="0" smtClean="0"/>
              <a:t>Dirty work (mining, cleaning)</a:t>
            </a:r>
          </a:p>
          <a:p>
            <a:pPr lvl="1" eaLnBrk="1" hangingPunct="1">
              <a:buFont typeface="Arial" pitchFamily="34" charset="0"/>
              <a:buChar char="•"/>
              <a:defRPr/>
            </a:pPr>
            <a:r>
              <a:rPr lang="en-US" dirty="0" smtClean="0"/>
              <a:t>Dangerous work (bomb disposal)</a:t>
            </a:r>
          </a:p>
          <a:p>
            <a:pPr lvl="1" eaLnBrk="1" hangingPunct="1">
              <a:buFont typeface="Arial" pitchFamily="34" charset="0"/>
              <a:buChar char="•"/>
              <a:defRPr/>
            </a:pPr>
            <a:r>
              <a:rPr lang="en-US" dirty="0" smtClean="0"/>
              <a:t>Delicate work (precision work - surgery, fine assembly)</a:t>
            </a:r>
          </a:p>
          <a:p>
            <a:pPr lvl="1" eaLnBrk="1" hangingPunct="1">
              <a:buFont typeface="Arial" pitchFamily="34" charset="0"/>
              <a:buChar char="•"/>
              <a:defRPr/>
            </a:pPr>
            <a:endParaRPr lang="en-US" dirty="0" smtClean="0"/>
          </a:p>
          <a:p>
            <a:pPr eaLnBrk="1" hangingPunct="1">
              <a:defRPr/>
            </a:pPr>
            <a:r>
              <a:rPr lang="en-US" dirty="0" smtClean="0"/>
              <a:t>How many types of</a:t>
            </a:r>
            <a:r>
              <a:rPr lang="en-US" u="sng" dirty="0" smtClean="0"/>
              <a:t> real</a:t>
            </a:r>
            <a:r>
              <a:rPr lang="en-US" dirty="0" smtClean="0"/>
              <a:t> robots can student think of?</a:t>
            </a:r>
            <a:br>
              <a:rPr lang="en-US" dirty="0" smtClean="0"/>
            </a:br>
            <a:r>
              <a:rPr lang="en-US" dirty="0" smtClean="0"/>
              <a:t>Entertainment (</a:t>
            </a:r>
            <a:r>
              <a:rPr lang="en-US" dirty="0" err="1" smtClean="0"/>
              <a:t>animatronic</a:t>
            </a:r>
            <a:r>
              <a:rPr lang="en-US" dirty="0" smtClean="0"/>
              <a:t> characters)</a:t>
            </a:r>
            <a:br>
              <a:rPr lang="en-US" dirty="0" smtClean="0"/>
            </a:br>
            <a:endParaRPr lang="en-US" dirty="0" smtClean="0"/>
          </a:p>
          <a:p>
            <a:pPr eaLnBrk="1" hangingPunct="1">
              <a:buFont typeface="Arial" pitchFamily="34" charset="0"/>
              <a:buChar char="•"/>
              <a:defRPr/>
            </a:pPr>
            <a:r>
              <a:rPr lang="en-US" dirty="0" smtClean="0"/>
              <a:t>Domestic (</a:t>
            </a:r>
            <a:r>
              <a:rPr lang="en-US" dirty="0" err="1" smtClean="0"/>
              <a:t>Roomba</a:t>
            </a:r>
            <a:r>
              <a:rPr lang="en-US" dirty="0" smtClean="0"/>
              <a:t>)</a:t>
            </a:r>
          </a:p>
          <a:p>
            <a:pPr eaLnBrk="1" hangingPunct="1">
              <a:buFont typeface="Arial" pitchFamily="34" charset="0"/>
              <a:buChar char="•"/>
              <a:defRPr/>
            </a:pPr>
            <a:r>
              <a:rPr lang="en-US" dirty="0" smtClean="0"/>
              <a:t>Industrial (assembly line)</a:t>
            </a:r>
          </a:p>
          <a:p>
            <a:pPr eaLnBrk="1" hangingPunct="1">
              <a:buFont typeface="Arial" pitchFamily="34" charset="0"/>
              <a:buChar char="•"/>
              <a:defRPr/>
            </a:pPr>
            <a:r>
              <a:rPr lang="en-US" dirty="0" smtClean="0"/>
              <a:t>Medical (surgery, artificial limbs)</a:t>
            </a:r>
          </a:p>
          <a:p>
            <a:pPr eaLnBrk="1" hangingPunct="1">
              <a:buFont typeface="Arial" pitchFamily="34" charset="0"/>
              <a:buChar char="•"/>
              <a:defRPr/>
            </a:pPr>
            <a:r>
              <a:rPr lang="en-US" dirty="0" smtClean="0"/>
              <a:t>Exploratory (outer space, deep sea)</a:t>
            </a:r>
          </a:p>
          <a:p>
            <a:pPr eaLnBrk="1" hangingPunct="1">
              <a:buFont typeface="Arial" pitchFamily="34" charset="0"/>
              <a:buChar char="•"/>
              <a:defRPr/>
            </a:pPr>
            <a:r>
              <a:rPr lang="en-US" dirty="0" smtClean="0"/>
              <a:t>Military (pack-bots, drone/ROV airplanes)</a:t>
            </a:r>
          </a:p>
          <a:p>
            <a:pPr eaLnBrk="1" hangingPunct="1">
              <a:buFont typeface="Arial" pitchFamily="34" charset="0"/>
              <a:buNone/>
              <a:defRPr/>
            </a:pPr>
            <a:endParaRPr lang="en-US" dirty="0" smtClean="0"/>
          </a:p>
          <a:p>
            <a:pPr eaLnBrk="1" hangingPunct="1">
              <a:defRPr/>
            </a:pPr>
            <a:endParaRPr lang="en-US" dirty="0"/>
          </a:p>
        </p:txBody>
      </p:sp>
      <p:sp>
        <p:nvSpPr>
          <p:cNvPr id="122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246E361-207F-4E46-99CF-20D0C36594B0}" type="slidenum">
              <a:rPr lang="en-US" smtClean="0"/>
              <a:pPr/>
              <a:t>6</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bwMode="auto">
          <a:noFill/>
          <a:ln>
            <a:solidFill>
              <a:srgbClr val="000000"/>
            </a:solidFill>
            <a:miter lim="800000"/>
            <a:headEnd/>
            <a:tailEnd/>
          </a:ln>
        </p:spPr>
      </p:sp>
      <p:sp>
        <p:nvSpPr>
          <p:cNvPr id="133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smtClean="0"/>
              <a:t>o NXT – Although Lego, not just a toy </a:t>
            </a:r>
          </a:p>
          <a:p>
            <a:pPr lvl="1"/>
            <a:r>
              <a:rPr lang="en-US" smtClean="0"/>
              <a:t>§ Show video examples of Rubik’s Cube Solver, Sudoku Solver and Portrait drawing NXT</a:t>
            </a:r>
          </a:p>
          <a:p>
            <a:pPr lvl="2"/>
            <a:r>
              <a:rPr lang="en-US" smtClean="0"/>
              <a:t>· Exact same hardware as students will use in class </a:t>
            </a:r>
          </a:p>
          <a:p>
            <a:pPr lvl="2"/>
            <a:r>
              <a:rPr lang="en-US" smtClean="0"/>
              <a:t>· Point out brick, motors and sensors in videos </a:t>
            </a:r>
          </a:p>
          <a:p>
            <a:pPr lvl="2"/>
            <a:r>
              <a:rPr lang="en-US" smtClean="0"/>
              <a:t>· More complex software than students will start with, but all within reach in advanced classes</a:t>
            </a:r>
          </a:p>
          <a:p>
            <a:endParaRPr lang="en-US" smtClean="0"/>
          </a:p>
        </p:txBody>
      </p:sp>
      <p:sp>
        <p:nvSpPr>
          <p:cNvPr id="133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768039B-D088-4B56-B008-F30AF6F9AC09}" type="slidenum">
              <a:rPr lang="en-US" smtClean="0"/>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fld id="{40DF2BA4-C0B6-431D-BDC1-BCFBEC0A1528}" type="datetime1">
              <a:rPr lang="en-US"/>
              <a:pPr>
                <a:defRPr/>
              </a:pPr>
              <a:t>2/26/2013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F0A4A75-8CC3-4F22-83FB-152FEF42CE2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FF2F9881-65C9-42A6-AE67-4ED0FF2F9231}" type="datetime1">
              <a:rPr lang="en-US"/>
              <a:pPr>
                <a:defRPr/>
              </a:pPr>
              <a:t>2/26/2013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2EFBBF2-DE71-4A17-8409-5620649022B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CA4F3088-7AAA-4088-9CE3-0A289A96D587}" type="datetime1">
              <a:rPr lang="en-US"/>
              <a:pPr>
                <a:defRPr/>
              </a:pPr>
              <a:t>2/26/2013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C54053D-6B4E-4B8A-B2C9-F8771AB8B24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D95F56A6-825B-4235-B41D-53564F514381}" type="datetime1">
              <a:rPr lang="en-US"/>
              <a:pPr>
                <a:defRPr/>
              </a:pPr>
              <a:t>2/26/2013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2C694E73-233C-48CB-97DC-F35AC9AEAAC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fld id="{DED6532E-3853-493C-8006-FE26986ABBA2}" type="datetime1">
              <a:rPr lang="en-US"/>
              <a:pPr>
                <a:defRPr/>
              </a:pPr>
              <a:t>2/26/2013</a:t>
            </a:fld>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AF0C6DF-C901-4201-9EA1-5C64B6860A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02CEFF70-7D3B-4EE0-860B-EDF701503508}" type="datetime1">
              <a:rPr lang="en-US"/>
              <a:pPr>
                <a:defRPr/>
              </a:pPr>
              <a:t>2/26/2013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2CB28C9-7C2F-4F99-BB2C-223B9D65B43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fld id="{FFF1C5D1-E13B-44AD-B4DC-7971CADDDC2E}" type="datetime1">
              <a:rPr lang="en-US"/>
              <a:pPr>
                <a:defRPr/>
              </a:pPr>
              <a:t>2/26/2013</a:t>
            </a:fld>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594634C7-D4E2-4A57-8B88-1101ADDB6C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fld id="{1B458163-00D6-457B-8A2D-3E1EE294B97F}" type="datetime1">
              <a:rPr lang="en-US"/>
              <a:pPr>
                <a:defRPr/>
              </a:pPr>
              <a:t>2/26/2013</a:t>
            </a:fld>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A058C920-904C-42D1-8719-B58CCE3BD70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70325ADA-88DF-4F0A-AD5F-F121E86BF57A}" type="datetime1">
              <a:rPr lang="en-US"/>
              <a:pPr>
                <a:defRPr/>
              </a:pPr>
              <a:t>2/26/2013</a:t>
            </a:fld>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F62E45DD-FF8F-41C0-8E43-C54210D6D4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fld id="{D381BF90-8063-4CF8-9E3E-7EFD56714826}" type="datetime1">
              <a:rPr lang="en-US"/>
              <a:pPr>
                <a:defRPr/>
              </a:pPr>
              <a:t>2/26/2013</a:t>
            </a:fld>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6C897B41-638E-4BD0-9AAD-A057D0F408E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fld id="{BF408397-D3AE-4072-B252-303D7F657FF5}" type="datetime1">
              <a:rPr lang="en-US"/>
              <a:pPr>
                <a:defRPr/>
              </a:pPr>
              <a:t>2/26/2013</a:t>
            </a:fld>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71D867BB-3361-499E-BA65-FC22F593E9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a:defRPr/>
            </a:pPr>
            <a:endParaRPr lang="en-US">
              <a:latin typeface="+mn-lt"/>
              <a:ea typeface="+mn-ea"/>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fld id="{2202DA69-9955-4157-B3C1-C76F8A8E06BE}" type="datetime1">
              <a:rPr lang="en-US"/>
              <a:pPr>
                <a:defRPr/>
              </a:pPr>
              <a:t>2/26/2013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cs typeface="Arial"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cs typeface="Arial" charset="0"/>
              </a:defRPr>
            </a:lvl1pPr>
          </a:lstStyle>
          <a:p>
            <a:pPr>
              <a:defRPr/>
            </a:pPr>
            <a:fld id="{FF2FEEBB-47A6-4ED5-8078-7BA20814B27E}"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9" r:id="rId9"/>
    <p:sldLayoutId id="2147483717" r:id="rId10"/>
    <p:sldLayoutId id="2147483718"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youtube.com/watch?v=nMMouciocEk"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youtube.com/watch?v=mclbVTIYG8E" TargetMode="External"/><Relationship Id="rId5" Type="http://schemas.openxmlformats.org/officeDocument/2006/relationships/hyperlink" Target="http://www.cnn.com/video/" TargetMode="External"/><Relationship Id="rId4" Type="http://schemas.openxmlformats.org/officeDocument/2006/relationships/hyperlink" Target="http://www.youtube.com/watch?v=cHJJQ0zNNOM"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youtu.be/pjWckRnHAiY" TargetMode="External"/><Relationship Id="rId7" Type="http://schemas.openxmlformats.org/officeDocument/2006/relationships/hyperlink" Target="http://cnn.com/video/?/video/tech/2011/02/13/ted.cynthia.breazeal.robots.ted"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www.ted.com/talks/pw_singer_on_robots_of_war.html" TargetMode="External"/><Relationship Id="rId5" Type="http://schemas.openxmlformats.org/officeDocument/2006/relationships/hyperlink" Target="http://www.youtube.com/watch?v=Fg_JcKSHUtQ" TargetMode="External"/><Relationship Id="rId4" Type="http://schemas.openxmlformats.org/officeDocument/2006/relationships/hyperlink" Target="http://www.youtube.com/watch?feature=player_detailpage&amp;v=aRcXULN6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371600"/>
            <a:ext cx="9144000" cy="1828800"/>
          </a:xfrm>
        </p:spPr>
        <p:txBody>
          <a:bodyPr>
            <a:normAutofit fontScale="90000"/>
          </a:bodyPr>
          <a:lstStyle/>
          <a:p>
            <a:pPr algn="ctr">
              <a:defRPr/>
            </a:pP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What </a:t>
            </a:r>
            <a:r>
              <a:rPr lang="en-US" dirty="0"/>
              <a:t>is a Robot?</a:t>
            </a:r>
            <a:br>
              <a:rPr lang="en-US" dirty="0"/>
            </a:br>
            <a:r>
              <a:rPr lang="en-US" dirty="0"/>
              <a:t>Stem Robotics 101</a:t>
            </a:r>
            <a:br>
              <a:rPr lang="en-US" dirty="0"/>
            </a:br>
            <a:r>
              <a:rPr lang="en-US" dirty="0"/>
              <a:t>Unit 1</a:t>
            </a:r>
            <a:endParaRPr lang="en-US" dirty="0"/>
          </a:p>
        </p:txBody>
      </p:sp>
      <p:sp>
        <p:nvSpPr>
          <p:cNvPr id="3" name="Rectangle 2"/>
          <p:cNvSpPr/>
          <p:nvPr/>
        </p:nvSpPr>
        <p:spPr>
          <a:xfrm>
            <a:off x="228600" y="3581400"/>
            <a:ext cx="8686800" cy="1938992"/>
          </a:xfrm>
          <a:prstGeom prst="rect">
            <a:avLst/>
          </a:prstGeom>
        </p:spPr>
        <p:txBody>
          <a:bodyPr wrap="square">
            <a:spAutoFit/>
          </a:bodyPr>
          <a:lstStyle/>
          <a:p>
            <a:r>
              <a:rPr lang="en-US" sz="2000" b="1" dirty="0" smtClean="0">
                <a:solidFill>
                  <a:srgbClr val="FFFF00"/>
                </a:solidFill>
              </a:rPr>
              <a:t>Overview: </a:t>
            </a:r>
          </a:p>
          <a:p>
            <a:r>
              <a:rPr lang="en-US" sz="2000" b="1" dirty="0">
                <a:solidFill>
                  <a:srgbClr val="FFFF00"/>
                </a:solidFill>
              </a:rPr>
              <a:t>This unit begins with a look at robots in general, followed by an introduction to the NXT robotics kit. Student then explore the NXT kit, learn about structural building, gearing and Faraday's Law. The culminating project has students combine all this learning into the creation of an NXT-based Faraday Golfing Machine. </a:t>
            </a:r>
            <a:endParaRPr lang="en-US" sz="2000" b="1" dirty="0">
              <a:solidFill>
                <a:srgbClr val="FFFF00"/>
              </a:solidFill>
            </a:endParaRPr>
          </a:p>
        </p:txBody>
      </p:sp>
    </p:spTree>
    <p:extLst>
      <p:ext uri="{BB962C8B-B14F-4D97-AF65-F5344CB8AC3E}">
        <p14:creationId xmlns:p14="http://schemas.microsoft.com/office/powerpoint/2010/main" val="3122150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eaLnBrk="1" fontAlgn="auto" hangingPunct="1">
              <a:spcAft>
                <a:spcPts val="0"/>
              </a:spcAft>
              <a:defRPr/>
            </a:pPr>
            <a:r>
              <a:rPr lang="en-US" dirty="0" smtClean="0"/>
              <a:t>What is a Robot?</a:t>
            </a:r>
            <a:br>
              <a:rPr lang="en-US" dirty="0" smtClean="0"/>
            </a:br>
            <a:r>
              <a:rPr lang="en-US" dirty="0" smtClean="0"/>
              <a:t>U1C1 </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47700"/>
            <a:ext cx="7851648" cy="533400"/>
          </a:xfrm>
        </p:spPr>
        <p:txBody>
          <a:bodyPr>
            <a:normAutofit fontScale="90000"/>
          </a:bodyPr>
          <a:lstStyle/>
          <a:p>
            <a:pPr algn="ctr" eaLnBrk="1" fontAlgn="auto" hangingPunct="1">
              <a:spcAft>
                <a:spcPts val="0"/>
              </a:spcAft>
              <a:defRPr/>
            </a:pPr>
            <a:r>
              <a:rPr lang="en-US" smtClean="0"/>
              <a:t>1.1.2 </a:t>
            </a:r>
            <a:r>
              <a:rPr lang="en-US" dirty="0" smtClean="0"/>
              <a:t>What is a Robot?</a:t>
            </a:r>
            <a:endParaRPr lang="en-US" dirty="0"/>
          </a:p>
        </p:txBody>
      </p:sp>
      <p:sp>
        <p:nvSpPr>
          <p:cNvPr id="4099" name="Subtitle 2"/>
          <p:cNvSpPr>
            <a:spLocks noGrp="1"/>
          </p:cNvSpPr>
          <p:nvPr>
            <p:ph type="subTitle" idx="1"/>
          </p:nvPr>
        </p:nvSpPr>
        <p:spPr>
          <a:xfrm>
            <a:off x="838200" y="1371600"/>
            <a:ext cx="8153400" cy="3609975"/>
          </a:xfrm>
        </p:spPr>
        <p:txBody>
          <a:bodyPr/>
          <a:lstStyle/>
          <a:p>
            <a:pPr marR="0" algn="l" eaLnBrk="1" hangingPunct="1"/>
            <a:r>
              <a:rPr lang="en-US" sz="2200" b="1" smtClean="0">
                <a:solidFill>
                  <a:schemeClr val="bg1"/>
                </a:solidFill>
              </a:rPr>
              <a:t>Overview:</a:t>
            </a:r>
          </a:p>
          <a:p>
            <a:pPr marR="0" algn="l" eaLnBrk="1" hangingPunct="1"/>
            <a:r>
              <a:rPr lang="en-US" sz="2200" smtClean="0">
                <a:solidFill>
                  <a:schemeClr val="bg1"/>
                </a:solidFill>
              </a:rPr>
              <a:t>The goal of this lesson is to draw out student's preconceptions of robots and explore the variety and ambiguity of "What is a Robot?"</a:t>
            </a:r>
          </a:p>
          <a:p>
            <a:pPr marR="0" algn="l" eaLnBrk="1" hangingPunct="1"/>
            <a:endParaRPr lang="en-US" sz="1600" b="1" smtClean="0">
              <a:solidFill>
                <a:schemeClr val="bg1"/>
              </a:solidFill>
            </a:endParaRPr>
          </a:p>
          <a:p>
            <a:pPr marR="0" algn="l" eaLnBrk="1" hangingPunct="1"/>
            <a:r>
              <a:rPr lang="en-US" sz="2200" b="1" smtClean="0">
                <a:solidFill>
                  <a:schemeClr val="bg1"/>
                </a:solidFill>
              </a:rPr>
              <a:t>Objectives:</a:t>
            </a:r>
          </a:p>
          <a:p>
            <a:pPr marR="0" algn="l" eaLnBrk="1" hangingPunct="1"/>
            <a:r>
              <a:rPr lang="en-US" sz="2200" smtClean="0">
                <a:solidFill>
                  <a:schemeClr val="bg1"/>
                </a:solidFill>
              </a:rPr>
              <a:t>Students will be able to:</a:t>
            </a:r>
          </a:p>
          <a:p>
            <a:pPr marR="0" algn="l" eaLnBrk="1" hangingPunct="1"/>
            <a:r>
              <a:rPr lang="en-US" sz="2200" smtClean="0">
                <a:solidFill>
                  <a:schemeClr val="bg1"/>
                </a:solidFill>
              </a:rPr>
              <a:t>1. List examples of robots (real and fictional)</a:t>
            </a:r>
          </a:p>
          <a:p>
            <a:pPr marR="0" algn="l" eaLnBrk="1" hangingPunct="1"/>
            <a:r>
              <a:rPr lang="en-US" sz="2200" smtClean="0">
                <a:solidFill>
                  <a:schemeClr val="bg1"/>
                </a:solidFill>
              </a:rPr>
              <a:t>2. State characteristics of a robot</a:t>
            </a:r>
          </a:p>
          <a:p>
            <a:pPr marR="0" algn="l" eaLnBrk="1" hangingPunct="1"/>
            <a:r>
              <a:rPr lang="en-US" sz="2200" smtClean="0">
                <a:solidFill>
                  <a:schemeClr val="bg1"/>
                </a:solidFill>
              </a:rPr>
              <a:t>3. Describe examples of how robots sense their environment</a:t>
            </a:r>
          </a:p>
          <a:p>
            <a:pPr marR="0" algn="l" eaLnBrk="1" hangingPunct="1"/>
            <a:r>
              <a:rPr lang="en-US" sz="2200" smtClean="0">
                <a:solidFill>
                  <a:schemeClr val="bg1"/>
                </a:solidFill>
              </a:rPr>
              <a:t>4. Describe examples of how robots follow instructions</a:t>
            </a:r>
          </a:p>
          <a:p>
            <a:pPr marR="0" algn="l" eaLnBrk="1" hangingPunct="1"/>
            <a:r>
              <a:rPr lang="en-US" sz="2200" smtClean="0">
                <a:solidFill>
                  <a:schemeClr val="bg1"/>
                </a:solidFill>
              </a:rPr>
              <a:t>5. Identify different types of robots and state an example of each</a:t>
            </a:r>
          </a:p>
          <a:p>
            <a:pPr marR="0" algn="l" eaLnBrk="1" hangingPunct="1"/>
            <a:r>
              <a:rPr lang="en-US" sz="2200" smtClean="0">
                <a:solidFill>
                  <a:schemeClr val="bg1"/>
                </a:solidFill>
              </a:rPr>
              <a:t>6. Describe reasons humans use robots in certain applications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a:xfrm>
            <a:off x="457200" y="0"/>
            <a:ext cx="8229600" cy="1143000"/>
          </a:xfrm>
        </p:spPr>
        <p:txBody>
          <a:bodyPr/>
          <a:lstStyle/>
          <a:p>
            <a:pPr eaLnBrk="1" hangingPunct="1"/>
            <a:r>
              <a:rPr lang="en-US" smtClean="0"/>
              <a:t>What is a Robot?</a:t>
            </a:r>
          </a:p>
        </p:txBody>
      </p:sp>
      <p:sp>
        <p:nvSpPr>
          <p:cNvPr id="5" name="Content Placeholder 4"/>
          <p:cNvSpPr>
            <a:spLocks noGrp="1"/>
          </p:cNvSpPr>
          <p:nvPr>
            <p:ph idx="1"/>
          </p:nvPr>
        </p:nvSpPr>
        <p:spPr>
          <a:xfrm>
            <a:off x="457200" y="990600"/>
            <a:ext cx="8229600" cy="5257800"/>
          </a:xfrm>
        </p:spPr>
        <p:txBody>
          <a:bodyPr>
            <a:normAutofit fontScale="25000" lnSpcReduction="20000"/>
          </a:bodyPr>
          <a:lstStyle/>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What are the distinguishing characteristics of a robot?</a:t>
            </a:r>
            <a:br>
              <a:rPr lang="en-US" sz="9600" dirty="0" smtClean="0"/>
            </a:br>
            <a:r>
              <a:rPr lang="en-US" sz="10000" dirty="0" smtClean="0"/>
              <a:t>(How can </a:t>
            </a:r>
            <a:r>
              <a:rPr lang="en-US" sz="9600" dirty="0" smtClean="0"/>
              <a:t>you tell whether something is a robot, or not)?</a:t>
            </a:r>
          </a:p>
          <a:p>
            <a:pPr marL="640080" lvl="1" indent="-246888" eaLnBrk="1" fontAlgn="auto" hangingPunct="1">
              <a:lnSpc>
                <a:spcPct val="120000"/>
              </a:lnSpc>
              <a:spcAft>
                <a:spcPts val="0"/>
              </a:spcAft>
              <a:buFont typeface="Arial" pitchFamily="34" charset="0"/>
              <a:buChar char="•"/>
              <a:defRPr/>
            </a:pPr>
            <a:r>
              <a:rPr lang="en-US" sz="9200" dirty="0" smtClean="0"/>
              <a:t>It is manufactured (man-made, does not occur in nature)</a:t>
            </a:r>
          </a:p>
          <a:p>
            <a:pPr marL="640080" lvl="1" indent="-246888" eaLnBrk="1" fontAlgn="auto" hangingPunct="1">
              <a:lnSpc>
                <a:spcPct val="120000"/>
              </a:lnSpc>
              <a:spcAft>
                <a:spcPts val="0"/>
              </a:spcAft>
              <a:buFont typeface="Arial" pitchFamily="34" charset="0"/>
              <a:buChar char="•"/>
              <a:defRPr/>
            </a:pPr>
            <a:r>
              <a:rPr lang="en-US" sz="9200" dirty="0" smtClean="0"/>
              <a:t>It can sense its environment</a:t>
            </a:r>
          </a:p>
          <a:p>
            <a:pPr marL="640080" lvl="1" indent="-246888" eaLnBrk="1" fontAlgn="auto" hangingPunct="1">
              <a:lnSpc>
                <a:spcPct val="120000"/>
              </a:lnSpc>
              <a:spcAft>
                <a:spcPts val="0"/>
              </a:spcAft>
              <a:buFont typeface="Arial" pitchFamily="34" charset="0"/>
              <a:buChar char="•"/>
              <a:defRPr/>
            </a:pPr>
            <a:r>
              <a:rPr lang="en-US" sz="9200" dirty="0" smtClean="0"/>
              <a:t>It can respond to instructions</a:t>
            </a:r>
          </a:p>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What are some examples of robots?</a:t>
            </a:r>
          </a:p>
          <a:p>
            <a:pPr marL="640080" lvl="1" indent="-246888" eaLnBrk="1" fontAlgn="auto" hangingPunct="1">
              <a:lnSpc>
                <a:spcPct val="120000"/>
              </a:lnSpc>
              <a:spcAft>
                <a:spcPts val="0"/>
              </a:spcAft>
              <a:buFont typeface="Arial" pitchFamily="34" charset="0"/>
              <a:buChar char="•"/>
              <a:defRPr/>
            </a:pPr>
            <a:r>
              <a:rPr lang="en-US" sz="9200" dirty="0" smtClean="0"/>
              <a:t>Real robots</a:t>
            </a:r>
          </a:p>
          <a:p>
            <a:pPr marL="640080" lvl="1" indent="-246888" eaLnBrk="1" fontAlgn="auto" hangingPunct="1">
              <a:lnSpc>
                <a:spcPct val="120000"/>
              </a:lnSpc>
              <a:spcAft>
                <a:spcPts val="0"/>
              </a:spcAft>
              <a:buFont typeface="Arial" pitchFamily="34" charset="0"/>
              <a:buChar char="•"/>
              <a:defRPr/>
            </a:pPr>
            <a:r>
              <a:rPr lang="en-US" sz="9200" dirty="0" smtClean="0"/>
              <a:t>Fictional robots </a:t>
            </a:r>
          </a:p>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Describe how these robots match the three characteristics above:</a:t>
            </a:r>
          </a:p>
          <a:p>
            <a:pPr marL="640080" lvl="1" indent="-246888" eaLnBrk="1" fontAlgn="auto" hangingPunct="1">
              <a:lnSpc>
                <a:spcPct val="120000"/>
              </a:lnSpc>
              <a:spcAft>
                <a:spcPts val="0"/>
              </a:spcAft>
              <a:buFont typeface="Arial" pitchFamily="34" charset="0"/>
              <a:buChar char="•"/>
              <a:defRPr/>
            </a:pPr>
            <a:r>
              <a:rPr lang="en-US" sz="9200" dirty="0" smtClean="0"/>
              <a:t>Real robots</a:t>
            </a:r>
          </a:p>
          <a:p>
            <a:pPr marL="640080" lvl="1" indent="-246888" eaLnBrk="1" fontAlgn="auto" hangingPunct="1">
              <a:lnSpc>
                <a:spcPct val="120000"/>
              </a:lnSpc>
              <a:spcAft>
                <a:spcPts val="0"/>
              </a:spcAft>
              <a:buFont typeface="Arial" pitchFamily="34" charset="0"/>
              <a:buChar char="•"/>
              <a:defRPr/>
            </a:pPr>
            <a:r>
              <a:rPr lang="en-US" sz="9200" dirty="0" smtClean="0"/>
              <a:t>Fictional robots</a:t>
            </a:r>
            <a:endParaRPr lang="en-US" sz="9600" dirty="0" smtClean="0"/>
          </a:p>
          <a:p>
            <a:pPr marL="274320" indent="-274320" eaLnBrk="1" fontAlgn="auto" hangingPunct="1">
              <a:lnSpc>
                <a:spcPct val="170000"/>
              </a:lnSpc>
              <a:spcAft>
                <a:spcPts val="0"/>
              </a:spcAft>
              <a:buClr>
                <a:schemeClr val="accent3"/>
              </a:buClr>
              <a:buFont typeface="Arial" pitchFamily="34" charset="0"/>
              <a:buChar char="•"/>
              <a:defRPr/>
            </a:pPr>
            <a:endParaRPr lang="en-US" sz="8600" dirty="0" smtClean="0"/>
          </a:p>
          <a:p>
            <a:pPr marL="640080" lvl="1" indent="-246888"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par>
                          <p:cTn id="28" fill="hold" nodeType="afterGroup">
                            <p:stCondLst>
                              <p:cond delay="500"/>
                            </p:stCondLst>
                            <p:childTnLst>
                              <p:par>
                                <p:cTn id="29" presetID="3" presetClass="entr" presetSubtype="10" fill="hold" nodeType="afterEffect">
                                  <p:stCondLst>
                                    <p:cond delay="0"/>
                                  </p:stCondLst>
                                  <p:childTnLst>
                                    <p:set>
                                      <p:cBhvr>
                                        <p:cTn id="30" dur="1" fill="hold">
                                          <p:stCondLst>
                                            <p:cond delay="0"/>
                                          </p:stCondLst>
                                        </p:cTn>
                                        <p:tgtEl>
                                          <p:spTgt spid="5">
                                            <p:txEl>
                                              <p:pRg st="5" end="5"/>
                                            </p:txEl>
                                          </p:spTgt>
                                        </p:tgtEl>
                                        <p:attrNameLst>
                                          <p:attrName>style.visibility</p:attrName>
                                        </p:attrNameLst>
                                      </p:cBhvr>
                                      <p:to>
                                        <p:strVal val="visible"/>
                                      </p:to>
                                    </p:set>
                                    <p:animEffect transition="in" filter="blinds(horizontal)">
                                      <p:cBhvr>
                                        <p:cTn id="31" dur="500"/>
                                        <p:tgtEl>
                                          <p:spTgt spid="5">
                                            <p:txEl>
                                              <p:pRg st="5" end="5"/>
                                            </p:txEl>
                                          </p:spTgt>
                                        </p:tgtEl>
                                      </p:cBhvr>
                                    </p:animEffect>
                                  </p:childTnLst>
                                </p:cTn>
                              </p:par>
                            </p:childTnLst>
                          </p:cTn>
                        </p:par>
                        <p:par>
                          <p:cTn id="32" fill="hold" nodeType="afterGroup">
                            <p:stCondLst>
                              <p:cond delay="1000"/>
                            </p:stCondLst>
                            <p:childTnLst>
                              <p:par>
                                <p:cTn id="33" presetID="3" presetClass="entr" presetSubtype="10" fill="hold" nodeType="afterEffect">
                                  <p:stCondLst>
                                    <p:cond delay="0"/>
                                  </p:stCondLst>
                                  <p:childTnLst>
                                    <p:set>
                                      <p:cBhvr>
                                        <p:cTn id="34" dur="1" fill="hold">
                                          <p:stCondLst>
                                            <p:cond delay="0"/>
                                          </p:stCondLst>
                                        </p:cTn>
                                        <p:tgtEl>
                                          <p:spTgt spid="5">
                                            <p:txEl>
                                              <p:pRg st="6" end="6"/>
                                            </p:txEl>
                                          </p:spTgt>
                                        </p:tgtEl>
                                        <p:attrNameLst>
                                          <p:attrName>style.visibility</p:attrName>
                                        </p:attrNameLst>
                                      </p:cBhvr>
                                      <p:to>
                                        <p:strVal val="visible"/>
                                      </p:to>
                                    </p:set>
                                    <p:animEffect transition="in" filter="blinds(horizontal)">
                                      <p:cBhvr>
                                        <p:cTn id="35" dur="500"/>
                                        <p:tgtEl>
                                          <p:spTgt spid="5">
                                            <p:txEl>
                                              <p:pRg st="6" end="6"/>
                                            </p:txEl>
                                          </p:spTgt>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3" presetClass="entr" presetSubtype="10" fill="hold" nodeType="clickEffect">
                                  <p:stCondLst>
                                    <p:cond delay="0"/>
                                  </p:stCondLst>
                                  <p:childTnLst>
                                    <p:set>
                                      <p:cBhvr>
                                        <p:cTn id="39" dur="1" fill="hold">
                                          <p:stCondLst>
                                            <p:cond delay="0"/>
                                          </p:stCondLst>
                                        </p:cTn>
                                        <p:tgtEl>
                                          <p:spTgt spid="5">
                                            <p:txEl>
                                              <p:pRg st="7" end="7"/>
                                            </p:txEl>
                                          </p:spTgt>
                                        </p:tgtEl>
                                        <p:attrNameLst>
                                          <p:attrName>style.visibility</p:attrName>
                                        </p:attrNameLst>
                                      </p:cBhvr>
                                      <p:to>
                                        <p:strVal val="visible"/>
                                      </p:to>
                                    </p:set>
                                    <p:animEffect transition="in" filter="blinds(horizontal)">
                                      <p:cBhvr>
                                        <p:cTn id="40" dur="500"/>
                                        <p:tgtEl>
                                          <p:spTgt spid="5">
                                            <p:txEl>
                                              <p:pRg st="7" end="7"/>
                                            </p:txEl>
                                          </p:spTgt>
                                        </p:tgtEl>
                                      </p:cBhvr>
                                    </p:animEffect>
                                  </p:childTnLst>
                                </p:cTn>
                              </p:par>
                            </p:childTnLst>
                          </p:cTn>
                        </p:par>
                        <p:par>
                          <p:cTn id="41" fill="hold" nodeType="afterGroup">
                            <p:stCondLst>
                              <p:cond delay="500"/>
                            </p:stCondLst>
                            <p:childTnLst>
                              <p:par>
                                <p:cTn id="42" presetID="3" presetClass="entr" presetSubtype="10" fill="hold" nodeType="afterEffect">
                                  <p:stCondLst>
                                    <p:cond delay="0"/>
                                  </p:stCondLst>
                                  <p:childTnLst>
                                    <p:set>
                                      <p:cBhvr>
                                        <p:cTn id="43" dur="1" fill="hold">
                                          <p:stCondLst>
                                            <p:cond delay="0"/>
                                          </p:stCondLst>
                                        </p:cTn>
                                        <p:tgtEl>
                                          <p:spTgt spid="5">
                                            <p:txEl>
                                              <p:pRg st="8" end="8"/>
                                            </p:txEl>
                                          </p:spTgt>
                                        </p:tgtEl>
                                        <p:attrNameLst>
                                          <p:attrName>style.visibility</p:attrName>
                                        </p:attrNameLst>
                                      </p:cBhvr>
                                      <p:to>
                                        <p:strVal val="visible"/>
                                      </p:to>
                                    </p:set>
                                    <p:animEffect transition="in" filter="blinds(horizontal)">
                                      <p:cBhvr>
                                        <p:cTn id="44" dur="500"/>
                                        <p:tgtEl>
                                          <p:spTgt spid="5">
                                            <p:txEl>
                                              <p:pRg st="8" end="8"/>
                                            </p:txEl>
                                          </p:spTgt>
                                        </p:tgtEl>
                                      </p:cBhvr>
                                    </p:animEffect>
                                  </p:childTnLst>
                                </p:cTn>
                              </p:par>
                            </p:childTnLst>
                          </p:cTn>
                        </p:par>
                        <p:par>
                          <p:cTn id="45" fill="hold" nodeType="afterGroup">
                            <p:stCondLst>
                              <p:cond delay="1000"/>
                            </p:stCondLst>
                            <p:childTnLst>
                              <p:par>
                                <p:cTn id="46" presetID="3" presetClass="entr" presetSubtype="10" fill="hold" nodeType="afterEffect">
                                  <p:stCondLst>
                                    <p:cond delay="0"/>
                                  </p:stCondLst>
                                  <p:childTnLst>
                                    <p:set>
                                      <p:cBhvr>
                                        <p:cTn id="47" dur="1" fill="hold">
                                          <p:stCondLst>
                                            <p:cond delay="0"/>
                                          </p:stCondLst>
                                        </p:cTn>
                                        <p:tgtEl>
                                          <p:spTgt spid="5">
                                            <p:txEl>
                                              <p:pRg st="9" end="9"/>
                                            </p:txEl>
                                          </p:spTgt>
                                        </p:tgtEl>
                                        <p:attrNameLst>
                                          <p:attrName>style.visibility</p:attrName>
                                        </p:attrNameLst>
                                      </p:cBhvr>
                                      <p:to>
                                        <p:strVal val="visible"/>
                                      </p:to>
                                    </p:set>
                                    <p:animEffect transition="in" filter="blinds(horizontal)">
                                      <p:cBhvr>
                                        <p:cTn id="48"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3"/>
          <p:cNvSpPr>
            <a:spLocks noGrp="1"/>
          </p:cNvSpPr>
          <p:nvPr>
            <p:ph type="title"/>
          </p:nvPr>
        </p:nvSpPr>
        <p:spPr>
          <a:xfrm>
            <a:off x="457200" y="0"/>
            <a:ext cx="8229600" cy="1143000"/>
          </a:xfrm>
        </p:spPr>
        <p:txBody>
          <a:bodyPr/>
          <a:lstStyle/>
          <a:p>
            <a:pPr eaLnBrk="1" hangingPunct="1"/>
            <a:r>
              <a:rPr lang="en-US" smtClean="0"/>
              <a:t>What is a Robot?</a:t>
            </a:r>
          </a:p>
        </p:txBody>
      </p:sp>
      <p:sp>
        <p:nvSpPr>
          <p:cNvPr id="5" name="Content Placeholder 4"/>
          <p:cNvSpPr>
            <a:spLocks noGrp="1"/>
          </p:cNvSpPr>
          <p:nvPr>
            <p:ph idx="1"/>
          </p:nvPr>
        </p:nvSpPr>
        <p:spPr>
          <a:xfrm>
            <a:off x="457200" y="990600"/>
            <a:ext cx="8229600" cy="5257800"/>
          </a:xfrm>
        </p:spPr>
        <p:txBody>
          <a:bodyPr>
            <a:normAutofit fontScale="25000" lnSpcReduction="20000"/>
          </a:bodyPr>
          <a:lstStyle/>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What is the difference between a robot and a machine?</a:t>
            </a:r>
          </a:p>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Some feel a machine must also be capable of movement to be a robot. </a:t>
            </a:r>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What do you think?</a:t>
            </a:r>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Why?</a:t>
            </a:r>
          </a:p>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What about a Washing Machine? </a:t>
            </a:r>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Is this a robot, or a machine?</a:t>
            </a:r>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 Why?</a:t>
            </a:r>
          </a:p>
          <a:p>
            <a:pPr marL="274320" indent="-274320" eaLnBrk="1" fontAlgn="auto" hangingPunct="1">
              <a:lnSpc>
                <a:spcPct val="120000"/>
              </a:lnSpc>
              <a:spcAft>
                <a:spcPts val="0"/>
              </a:spcAft>
              <a:buClr>
                <a:schemeClr val="accent3"/>
              </a:buClr>
              <a:buFont typeface="Arial" pitchFamily="34" charset="0"/>
              <a:buChar char="•"/>
              <a:defRPr/>
            </a:pPr>
            <a:r>
              <a:rPr lang="en-US" sz="9600" dirty="0" smtClean="0"/>
              <a:t>What about an electronic gate at a </a:t>
            </a:r>
            <a:r>
              <a:rPr lang="en-US" sz="9600" smtClean="0"/>
              <a:t>railway crossing? </a:t>
            </a:r>
            <a:endParaRPr lang="en-US" sz="9600" dirty="0" smtClean="0"/>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Is this a robot, or a machine? </a:t>
            </a:r>
          </a:p>
          <a:p>
            <a:pPr marL="640080" lvl="1" indent="-246888" eaLnBrk="1" fontAlgn="auto" hangingPunct="1">
              <a:lnSpc>
                <a:spcPct val="120000"/>
              </a:lnSpc>
              <a:spcAft>
                <a:spcPts val="0"/>
              </a:spcAft>
              <a:buFont typeface="Arial" pitchFamily="34" charset="0"/>
              <a:buChar char="•"/>
              <a:defRPr/>
            </a:pPr>
            <a:r>
              <a:rPr lang="en-US" sz="9600" dirty="0" smtClean="0">
                <a:cs typeface="ＭＳ Ｐゴシック" charset="-128"/>
              </a:rPr>
              <a:t>Why?</a:t>
            </a:r>
          </a:p>
          <a:p>
            <a:pPr marL="274320" indent="-274320" eaLnBrk="1" fontAlgn="auto" hangingPunct="1">
              <a:lnSpc>
                <a:spcPct val="170000"/>
              </a:lnSpc>
              <a:spcAft>
                <a:spcPts val="0"/>
              </a:spcAft>
              <a:buClr>
                <a:schemeClr val="accent3"/>
              </a:buClr>
              <a:buFont typeface="Arial" pitchFamily="34" charset="0"/>
              <a:buChar char="•"/>
              <a:defRPr/>
            </a:pPr>
            <a:endParaRPr lang="en-US" sz="8600" dirty="0" smtClean="0"/>
          </a:p>
          <a:p>
            <a:pPr marL="640080" lvl="1" indent="-246888" eaLnBrk="1" fontAlgn="auto" hangingPunct="1">
              <a:spcAft>
                <a:spcPts val="0"/>
              </a:spcAft>
              <a:buFont typeface="Arial" pitchFamily="34" charset="0"/>
              <a:buNone/>
              <a:defRPr/>
            </a:pPr>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5">
                                            <p:txEl>
                                              <p:pRg st="2" end="2"/>
                                            </p:txEl>
                                          </p:spTgt>
                                        </p:tgtEl>
                                        <p:attrNameLst>
                                          <p:attrName>style.visibility</p:attrName>
                                        </p:attrNameLst>
                                      </p:cBhvr>
                                      <p:to>
                                        <p:strVal val="visible"/>
                                      </p:to>
                                    </p:set>
                                    <p:animEffect transition="in" filter="blinds(horizontal)">
                                      <p:cBhvr>
                                        <p:cTn id="10" dur="500"/>
                                        <p:tgtEl>
                                          <p:spTgt spid="5">
                                            <p:txEl>
                                              <p:pRg st="2" end="2"/>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animEffect transition="in" filter="blinds(horizontal)">
                                      <p:cBhvr>
                                        <p:cTn id="13" dur="500"/>
                                        <p:tgtEl>
                                          <p:spTgt spid="5">
                                            <p:txEl>
                                              <p:pRg st="3" end="3"/>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3" presetClass="entr" presetSubtype="10" fill="hold" nodeType="clickEffect">
                                  <p:stCondLst>
                                    <p:cond delay="0"/>
                                  </p:stCondLst>
                                  <p:childTnLst>
                                    <p:set>
                                      <p:cBhvr>
                                        <p:cTn id="17" dur="1" fill="hold">
                                          <p:stCondLst>
                                            <p:cond delay="0"/>
                                          </p:stCondLst>
                                        </p:cTn>
                                        <p:tgtEl>
                                          <p:spTgt spid="5">
                                            <p:txEl>
                                              <p:pRg st="4" end="4"/>
                                            </p:txEl>
                                          </p:spTgt>
                                        </p:tgtEl>
                                        <p:attrNameLst>
                                          <p:attrName>style.visibility</p:attrName>
                                        </p:attrNameLst>
                                      </p:cBhvr>
                                      <p:to>
                                        <p:strVal val="visible"/>
                                      </p:to>
                                    </p:set>
                                    <p:animEffect transition="in" filter="blinds(horizontal)">
                                      <p:cBhvr>
                                        <p:cTn id="18" dur="500"/>
                                        <p:tgtEl>
                                          <p:spTgt spid="5">
                                            <p:txEl>
                                              <p:pRg st="4" end="4"/>
                                            </p:txEl>
                                          </p:spTgt>
                                        </p:tgtEl>
                                      </p:cBhvr>
                                    </p:animEffect>
                                  </p:childTnLst>
                                </p:cTn>
                              </p:par>
                              <p:par>
                                <p:cTn id="19" presetID="3" presetClass="entr" presetSubtype="10" fill="hold" nodeType="withEffect">
                                  <p:stCondLst>
                                    <p:cond delay="0"/>
                                  </p:stCondLst>
                                  <p:childTnLst>
                                    <p:set>
                                      <p:cBhvr>
                                        <p:cTn id="20" dur="1" fill="hold">
                                          <p:stCondLst>
                                            <p:cond delay="0"/>
                                          </p:stCondLst>
                                        </p:cTn>
                                        <p:tgtEl>
                                          <p:spTgt spid="5">
                                            <p:txEl>
                                              <p:pRg st="5" end="5"/>
                                            </p:txEl>
                                          </p:spTgt>
                                        </p:tgtEl>
                                        <p:attrNameLst>
                                          <p:attrName>style.visibility</p:attrName>
                                        </p:attrNameLst>
                                      </p:cBhvr>
                                      <p:to>
                                        <p:strVal val="visible"/>
                                      </p:to>
                                    </p:set>
                                    <p:animEffect transition="in" filter="blinds(horizontal)">
                                      <p:cBhvr>
                                        <p:cTn id="21" dur="500"/>
                                        <p:tgtEl>
                                          <p:spTgt spid="5">
                                            <p:txEl>
                                              <p:pRg st="5" end="5"/>
                                            </p:txEl>
                                          </p:spTgt>
                                        </p:tgtEl>
                                      </p:cBhvr>
                                    </p:animEffect>
                                  </p:childTnLst>
                                </p:cTn>
                              </p:par>
                              <p:par>
                                <p:cTn id="22" presetID="3" presetClass="entr" presetSubtype="10" fill="hold" nodeType="withEffect">
                                  <p:stCondLst>
                                    <p:cond delay="0"/>
                                  </p:stCondLst>
                                  <p:childTnLst>
                                    <p:set>
                                      <p:cBhvr>
                                        <p:cTn id="23" dur="1" fill="hold">
                                          <p:stCondLst>
                                            <p:cond delay="0"/>
                                          </p:stCondLst>
                                        </p:cTn>
                                        <p:tgtEl>
                                          <p:spTgt spid="5">
                                            <p:txEl>
                                              <p:pRg st="6" end="6"/>
                                            </p:txEl>
                                          </p:spTgt>
                                        </p:tgtEl>
                                        <p:attrNameLst>
                                          <p:attrName>style.visibility</p:attrName>
                                        </p:attrNameLst>
                                      </p:cBhvr>
                                      <p:to>
                                        <p:strVal val="visible"/>
                                      </p:to>
                                    </p:set>
                                    <p:animEffect transition="in" filter="blinds(horizontal)">
                                      <p:cBhvr>
                                        <p:cTn id="24" dur="500"/>
                                        <p:tgtEl>
                                          <p:spTgt spid="5">
                                            <p:txEl>
                                              <p:pRg st="6" end="6"/>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3" presetClass="entr" presetSubtype="10" fill="hold" nodeType="clickEffect">
                                  <p:stCondLst>
                                    <p:cond delay="0"/>
                                  </p:stCondLst>
                                  <p:childTnLst>
                                    <p:set>
                                      <p:cBhvr>
                                        <p:cTn id="28" dur="1" fill="hold">
                                          <p:stCondLst>
                                            <p:cond delay="0"/>
                                          </p:stCondLst>
                                        </p:cTn>
                                        <p:tgtEl>
                                          <p:spTgt spid="5">
                                            <p:txEl>
                                              <p:pRg st="7" end="7"/>
                                            </p:txEl>
                                          </p:spTgt>
                                        </p:tgtEl>
                                        <p:attrNameLst>
                                          <p:attrName>style.visibility</p:attrName>
                                        </p:attrNameLst>
                                      </p:cBhvr>
                                      <p:to>
                                        <p:strVal val="visible"/>
                                      </p:to>
                                    </p:set>
                                    <p:animEffect transition="in" filter="blinds(horizontal)">
                                      <p:cBhvr>
                                        <p:cTn id="29" dur="500"/>
                                        <p:tgtEl>
                                          <p:spTgt spid="5">
                                            <p:txEl>
                                              <p:pRg st="7" end="7"/>
                                            </p:txEl>
                                          </p:spTgt>
                                        </p:tgtEl>
                                      </p:cBhvr>
                                    </p:animEffect>
                                  </p:childTnLst>
                                </p:cTn>
                              </p:par>
                              <p:par>
                                <p:cTn id="30" presetID="3" presetClass="entr" presetSubtype="10" fill="hold" nodeType="withEffect">
                                  <p:stCondLst>
                                    <p:cond delay="0"/>
                                  </p:stCondLst>
                                  <p:childTnLst>
                                    <p:set>
                                      <p:cBhvr>
                                        <p:cTn id="31" dur="1" fill="hold">
                                          <p:stCondLst>
                                            <p:cond delay="0"/>
                                          </p:stCondLst>
                                        </p:cTn>
                                        <p:tgtEl>
                                          <p:spTgt spid="5">
                                            <p:txEl>
                                              <p:pRg st="8" end="8"/>
                                            </p:txEl>
                                          </p:spTgt>
                                        </p:tgtEl>
                                        <p:attrNameLst>
                                          <p:attrName>style.visibility</p:attrName>
                                        </p:attrNameLst>
                                      </p:cBhvr>
                                      <p:to>
                                        <p:strVal val="visible"/>
                                      </p:to>
                                    </p:set>
                                    <p:animEffect transition="in" filter="blinds(horizontal)">
                                      <p:cBhvr>
                                        <p:cTn id="32" dur="500"/>
                                        <p:tgtEl>
                                          <p:spTgt spid="5">
                                            <p:txEl>
                                              <p:pRg st="8" end="8"/>
                                            </p:txEl>
                                          </p:spTgt>
                                        </p:tgtEl>
                                      </p:cBhvr>
                                    </p:animEffect>
                                  </p:childTnLst>
                                </p:cTn>
                              </p:par>
                              <p:par>
                                <p:cTn id="33" presetID="3" presetClass="entr" presetSubtype="10" fill="hold" nodeType="withEffect">
                                  <p:stCondLst>
                                    <p:cond delay="0"/>
                                  </p:stCondLst>
                                  <p:childTnLst>
                                    <p:set>
                                      <p:cBhvr>
                                        <p:cTn id="34" dur="1" fill="hold">
                                          <p:stCondLst>
                                            <p:cond delay="0"/>
                                          </p:stCondLst>
                                        </p:cTn>
                                        <p:tgtEl>
                                          <p:spTgt spid="5">
                                            <p:txEl>
                                              <p:pRg st="9" end="9"/>
                                            </p:txEl>
                                          </p:spTgt>
                                        </p:tgtEl>
                                        <p:attrNameLst>
                                          <p:attrName>style.visibility</p:attrName>
                                        </p:attrNameLst>
                                      </p:cBhvr>
                                      <p:to>
                                        <p:strVal val="visible"/>
                                      </p:to>
                                    </p:set>
                                    <p:animEffect transition="in" filter="blinds(horizontal)">
                                      <p:cBhvr>
                                        <p:cTn id="35" dur="500"/>
                                        <p:tgtEl>
                                          <p:spTgt spid="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3"/>
          <p:cNvSpPr>
            <a:spLocks noGrp="1"/>
          </p:cNvSpPr>
          <p:nvPr>
            <p:ph type="title"/>
          </p:nvPr>
        </p:nvSpPr>
        <p:spPr>
          <a:xfrm>
            <a:off x="457200" y="0"/>
            <a:ext cx="8229600" cy="1143000"/>
          </a:xfrm>
        </p:spPr>
        <p:txBody>
          <a:bodyPr/>
          <a:lstStyle/>
          <a:p>
            <a:pPr eaLnBrk="1" hangingPunct="1"/>
            <a:r>
              <a:rPr lang="en-US" smtClean="0"/>
              <a:t>What is a Robot?</a:t>
            </a:r>
          </a:p>
        </p:txBody>
      </p:sp>
      <p:sp>
        <p:nvSpPr>
          <p:cNvPr id="5" name="Content Placeholder 4"/>
          <p:cNvSpPr>
            <a:spLocks noGrp="1"/>
          </p:cNvSpPr>
          <p:nvPr>
            <p:ph idx="1"/>
          </p:nvPr>
        </p:nvSpPr>
        <p:spPr>
          <a:xfrm>
            <a:off x="457200" y="990600"/>
            <a:ext cx="8686800" cy="5867400"/>
          </a:xfrm>
        </p:spPr>
        <p:txBody>
          <a:bodyPr/>
          <a:lstStyle/>
          <a:p>
            <a:pPr eaLnBrk="1" hangingPunct="1">
              <a:lnSpc>
                <a:spcPct val="120000"/>
              </a:lnSpc>
            </a:pPr>
            <a:r>
              <a:rPr lang="en-US" sz="2400" smtClean="0"/>
              <a:t>Why do we have robots?  What is the advantage?</a:t>
            </a:r>
          </a:p>
          <a:p>
            <a:pPr lvl="1" eaLnBrk="1" hangingPunct="1">
              <a:lnSpc>
                <a:spcPct val="120000"/>
              </a:lnSpc>
              <a:buFont typeface="Arial" charset="0"/>
              <a:buChar char="•"/>
            </a:pPr>
            <a:r>
              <a:rPr lang="en-US" smtClean="0"/>
              <a:t>The 4 D's:</a:t>
            </a:r>
          </a:p>
          <a:p>
            <a:pPr lvl="2" eaLnBrk="1" hangingPunct="1">
              <a:spcBef>
                <a:spcPct val="0"/>
              </a:spcBef>
            </a:pPr>
            <a:r>
              <a:rPr lang="en-US" smtClean="0"/>
              <a:t>Dull work</a:t>
            </a:r>
          </a:p>
          <a:p>
            <a:pPr lvl="2" eaLnBrk="1" hangingPunct="1">
              <a:spcBef>
                <a:spcPct val="0"/>
              </a:spcBef>
            </a:pPr>
            <a:r>
              <a:rPr lang="en-US" smtClean="0"/>
              <a:t>Dirty work</a:t>
            </a:r>
          </a:p>
          <a:p>
            <a:pPr lvl="2" eaLnBrk="1" hangingPunct="1">
              <a:spcBef>
                <a:spcPct val="0"/>
              </a:spcBef>
            </a:pPr>
            <a:r>
              <a:rPr lang="en-US" smtClean="0"/>
              <a:t>Dangerous work</a:t>
            </a:r>
          </a:p>
          <a:p>
            <a:pPr lvl="2" eaLnBrk="1" hangingPunct="1">
              <a:spcBef>
                <a:spcPct val="0"/>
              </a:spcBef>
            </a:pPr>
            <a:r>
              <a:rPr lang="en-US" smtClean="0"/>
              <a:t>Delicate work</a:t>
            </a:r>
          </a:p>
          <a:p>
            <a:pPr eaLnBrk="1" hangingPunct="1">
              <a:lnSpc>
                <a:spcPct val="120000"/>
              </a:lnSpc>
            </a:pPr>
            <a:r>
              <a:rPr lang="en-US" sz="2400" smtClean="0"/>
              <a:t>Here are 6 types of real robots.  What is meant by each?  Give an example of each.</a:t>
            </a:r>
          </a:p>
          <a:p>
            <a:pPr lvl="1" eaLnBrk="1" hangingPunct="1">
              <a:spcBef>
                <a:spcPct val="0"/>
              </a:spcBef>
              <a:buFont typeface="Arial" charset="0"/>
              <a:buChar char="•"/>
            </a:pPr>
            <a:r>
              <a:rPr lang="en-US" smtClean="0"/>
              <a:t>Medical </a:t>
            </a:r>
            <a:r>
              <a:rPr lang="en-US" sz="2000" smtClean="0"/>
              <a:t>(</a:t>
            </a:r>
            <a:r>
              <a:rPr lang="en-US" sz="2000" smtClean="0">
                <a:hlinkClick r:id="rId3"/>
              </a:rPr>
              <a:t>DaVinci</a:t>
            </a:r>
            <a:r>
              <a:rPr lang="en-US" sz="2000" smtClean="0"/>
              <a:t>)</a:t>
            </a:r>
          </a:p>
          <a:p>
            <a:pPr lvl="1" eaLnBrk="1" hangingPunct="1">
              <a:spcBef>
                <a:spcPct val="0"/>
              </a:spcBef>
              <a:buFont typeface="Arial" charset="0"/>
              <a:buChar char="•"/>
            </a:pPr>
            <a:r>
              <a:rPr lang="en-US" smtClean="0"/>
              <a:t>Military </a:t>
            </a:r>
            <a:r>
              <a:rPr lang="en-US" sz="2000" smtClean="0"/>
              <a:t>(</a:t>
            </a:r>
            <a:r>
              <a:rPr lang="en-US" sz="2000" smtClean="0">
                <a:hlinkClick r:id="rId4"/>
              </a:rPr>
              <a:t>Big Dog</a:t>
            </a:r>
            <a:r>
              <a:rPr lang="en-US" sz="2000" smtClean="0"/>
              <a:t>)</a:t>
            </a:r>
          </a:p>
          <a:p>
            <a:pPr lvl="1" eaLnBrk="1" hangingPunct="1">
              <a:spcBef>
                <a:spcPct val="0"/>
              </a:spcBef>
              <a:buFont typeface="Arial" charset="0"/>
              <a:buChar char="•"/>
            </a:pPr>
            <a:r>
              <a:rPr lang="en-US" smtClean="0"/>
              <a:t>Industrial </a:t>
            </a:r>
            <a:r>
              <a:rPr lang="en-US" sz="2000" smtClean="0"/>
              <a:t>(</a:t>
            </a:r>
            <a:r>
              <a:rPr lang="en-US" sz="2000" smtClean="0">
                <a:hlinkClick r:id="rId5"/>
              </a:rPr>
              <a:t>Kiva</a:t>
            </a:r>
            <a:r>
              <a:rPr lang="en-US" sz="2000" smtClean="0"/>
              <a:t>)</a:t>
            </a:r>
          </a:p>
          <a:p>
            <a:pPr lvl="1" eaLnBrk="1" hangingPunct="1">
              <a:spcBef>
                <a:spcPct val="0"/>
              </a:spcBef>
              <a:buFont typeface="Arial" charset="0"/>
              <a:buChar char="•"/>
            </a:pPr>
            <a:r>
              <a:rPr lang="en-US" smtClean="0"/>
              <a:t>Domestic </a:t>
            </a:r>
            <a:r>
              <a:rPr lang="en-US" sz="2000" smtClean="0"/>
              <a:t>(</a:t>
            </a:r>
            <a:r>
              <a:rPr lang="en-US" sz="2000" smtClean="0">
                <a:hlinkClick r:id="rId6"/>
              </a:rPr>
              <a:t>Petman</a:t>
            </a:r>
            <a:r>
              <a:rPr lang="en-US" sz="2000" smtClean="0"/>
              <a:t>)</a:t>
            </a:r>
          </a:p>
          <a:p>
            <a:pPr lvl="1" eaLnBrk="1" hangingPunct="1">
              <a:spcBef>
                <a:spcPct val="0"/>
              </a:spcBef>
              <a:buFont typeface="Arial" charset="0"/>
              <a:buChar char="•"/>
            </a:pPr>
            <a:r>
              <a:rPr lang="en-US" smtClean="0"/>
              <a:t>Entertainment</a:t>
            </a:r>
          </a:p>
          <a:p>
            <a:pPr lvl="1" eaLnBrk="1" hangingPunct="1">
              <a:spcBef>
                <a:spcPct val="0"/>
              </a:spcBef>
              <a:buFont typeface="Arial" charset="0"/>
              <a:buChar char="•"/>
            </a:pPr>
            <a:r>
              <a:rPr lang="en-US" smtClean="0"/>
              <a:t>Exploratory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blinds(horizontal)">
                                      <p:cBhvr>
                                        <p:cTn id="7" dur="500"/>
                                        <p:tgtEl>
                                          <p:spTgt spid="5">
                                            <p:txEl>
                                              <p:pRg st="1" end="1"/>
                                            </p:txEl>
                                          </p:spTgt>
                                        </p:tgtEl>
                                      </p:cBhvr>
                                    </p:animEffect>
                                  </p:childTnLst>
                                </p:cTn>
                              </p:par>
                            </p:childTnLst>
                          </p:cTn>
                        </p:par>
                        <p:par>
                          <p:cTn id="8" fill="hold" nodeType="afterGroup">
                            <p:stCondLst>
                              <p:cond delay="500"/>
                            </p:stCondLst>
                            <p:childTnLst>
                              <p:par>
                                <p:cTn id="9" presetID="3" presetClass="entr" presetSubtype="10" fill="hold" nodeType="after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animEffect transition="in" filter="blinds(horizontal)">
                                      <p:cBhvr>
                                        <p:cTn id="11" dur="500"/>
                                        <p:tgtEl>
                                          <p:spTgt spid="5">
                                            <p:txEl>
                                              <p:pRg st="2" end="2"/>
                                            </p:txEl>
                                          </p:spTgt>
                                        </p:tgtEl>
                                      </p:cBhvr>
                                    </p:animEffect>
                                  </p:childTnLst>
                                </p:cTn>
                              </p:par>
                            </p:childTnLst>
                          </p:cTn>
                        </p:par>
                        <p:par>
                          <p:cTn id="12" fill="hold" nodeType="afterGroup">
                            <p:stCondLst>
                              <p:cond delay="1000"/>
                            </p:stCondLst>
                            <p:childTnLst>
                              <p:par>
                                <p:cTn id="13" presetID="3" presetClass="entr" presetSubtype="10" fill="hold" nodeType="after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animEffect transition="in" filter="blinds(horizontal)">
                                      <p:cBhvr>
                                        <p:cTn id="15" dur="500"/>
                                        <p:tgtEl>
                                          <p:spTgt spid="5">
                                            <p:txEl>
                                              <p:pRg st="3" end="3"/>
                                            </p:txEl>
                                          </p:spTgt>
                                        </p:tgtEl>
                                      </p:cBhvr>
                                    </p:animEffect>
                                  </p:childTnLst>
                                </p:cTn>
                              </p:par>
                            </p:childTnLst>
                          </p:cTn>
                        </p:par>
                        <p:par>
                          <p:cTn id="16" fill="hold" nodeType="afterGroup">
                            <p:stCondLst>
                              <p:cond delay="1500"/>
                            </p:stCondLst>
                            <p:childTnLst>
                              <p:par>
                                <p:cTn id="17" presetID="3" presetClass="entr" presetSubtype="10" fill="hold" nodeType="after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animEffect transition="in" filter="blinds(horizontal)">
                                      <p:cBhvr>
                                        <p:cTn id="19" dur="500"/>
                                        <p:tgtEl>
                                          <p:spTgt spid="5">
                                            <p:txEl>
                                              <p:pRg st="4" end="4"/>
                                            </p:txEl>
                                          </p:spTgt>
                                        </p:tgtEl>
                                      </p:cBhvr>
                                    </p:animEffect>
                                  </p:childTnLst>
                                </p:cTn>
                              </p:par>
                            </p:childTnLst>
                          </p:cTn>
                        </p:par>
                        <p:par>
                          <p:cTn id="20" fill="hold" nodeType="afterGroup">
                            <p:stCondLst>
                              <p:cond delay="2000"/>
                            </p:stCondLst>
                            <p:childTnLst>
                              <p:par>
                                <p:cTn id="21" presetID="3" presetClass="entr" presetSubtype="10" fill="hold" nodeType="after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animEffect transition="in" filter="blinds(horizontal)">
                                      <p:cBhvr>
                                        <p:cTn id="23" dur="500"/>
                                        <p:tgtEl>
                                          <p:spTgt spid="5">
                                            <p:txEl>
                                              <p:pRg st="5" end="5"/>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3" presetClass="entr" presetSubtype="10" fill="hold" nodeType="clickEffect">
                                  <p:stCondLst>
                                    <p:cond delay="0"/>
                                  </p:stCondLst>
                                  <p:childTnLst>
                                    <p:set>
                                      <p:cBhvr>
                                        <p:cTn id="27" dur="1" fill="hold">
                                          <p:stCondLst>
                                            <p:cond delay="0"/>
                                          </p:stCondLst>
                                        </p:cTn>
                                        <p:tgtEl>
                                          <p:spTgt spid="5">
                                            <p:txEl>
                                              <p:pRg st="6" end="6"/>
                                            </p:txEl>
                                          </p:spTgt>
                                        </p:tgtEl>
                                        <p:attrNameLst>
                                          <p:attrName>style.visibility</p:attrName>
                                        </p:attrNameLst>
                                      </p:cBhvr>
                                      <p:to>
                                        <p:strVal val="visible"/>
                                      </p:to>
                                    </p:set>
                                    <p:animEffect transition="in" filter="blinds(horizontal)">
                                      <p:cBhvr>
                                        <p:cTn id="28" dur="500"/>
                                        <p:tgtEl>
                                          <p:spTgt spid="5">
                                            <p:txEl>
                                              <p:pRg st="6" end="6"/>
                                            </p:txEl>
                                          </p:spTgt>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3" presetClass="entr" presetSubtype="10" fill="hold" nodeType="clickEffect">
                                  <p:stCondLst>
                                    <p:cond delay="0"/>
                                  </p:stCondLst>
                                  <p:childTnLst>
                                    <p:set>
                                      <p:cBhvr>
                                        <p:cTn id="32" dur="1" fill="hold">
                                          <p:stCondLst>
                                            <p:cond delay="0"/>
                                          </p:stCondLst>
                                        </p:cTn>
                                        <p:tgtEl>
                                          <p:spTgt spid="5">
                                            <p:txEl>
                                              <p:pRg st="7" end="7"/>
                                            </p:txEl>
                                          </p:spTgt>
                                        </p:tgtEl>
                                        <p:attrNameLst>
                                          <p:attrName>style.visibility</p:attrName>
                                        </p:attrNameLst>
                                      </p:cBhvr>
                                      <p:to>
                                        <p:strVal val="visible"/>
                                      </p:to>
                                    </p:set>
                                    <p:animEffect transition="in" filter="blinds(horizontal)">
                                      <p:cBhvr>
                                        <p:cTn id="33" dur="500"/>
                                        <p:tgtEl>
                                          <p:spTgt spid="5">
                                            <p:txEl>
                                              <p:pRg st="7" end="7"/>
                                            </p:txEl>
                                          </p:spTgt>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3" presetClass="entr" presetSubtype="10" fill="hold" nodeType="clickEffect">
                                  <p:stCondLst>
                                    <p:cond delay="0"/>
                                  </p:stCondLst>
                                  <p:childTnLst>
                                    <p:set>
                                      <p:cBhvr>
                                        <p:cTn id="37" dur="1" fill="hold">
                                          <p:stCondLst>
                                            <p:cond delay="0"/>
                                          </p:stCondLst>
                                        </p:cTn>
                                        <p:tgtEl>
                                          <p:spTgt spid="5">
                                            <p:txEl>
                                              <p:pRg st="8" end="8"/>
                                            </p:txEl>
                                          </p:spTgt>
                                        </p:tgtEl>
                                        <p:attrNameLst>
                                          <p:attrName>style.visibility</p:attrName>
                                        </p:attrNameLst>
                                      </p:cBhvr>
                                      <p:to>
                                        <p:strVal val="visible"/>
                                      </p:to>
                                    </p:set>
                                    <p:animEffect transition="in" filter="blinds(horizontal)">
                                      <p:cBhvr>
                                        <p:cTn id="38" dur="500"/>
                                        <p:tgtEl>
                                          <p:spTgt spid="5">
                                            <p:txEl>
                                              <p:pRg st="8" end="8"/>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nodeType="clickEffect">
                                  <p:stCondLst>
                                    <p:cond delay="0"/>
                                  </p:stCondLst>
                                  <p:childTnLst>
                                    <p:set>
                                      <p:cBhvr>
                                        <p:cTn id="42" dur="1" fill="hold">
                                          <p:stCondLst>
                                            <p:cond delay="0"/>
                                          </p:stCondLst>
                                        </p:cTn>
                                        <p:tgtEl>
                                          <p:spTgt spid="5">
                                            <p:txEl>
                                              <p:pRg st="9" end="9"/>
                                            </p:txEl>
                                          </p:spTgt>
                                        </p:tgtEl>
                                        <p:attrNameLst>
                                          <p:attrName>style.visibility</p:attrName>
                                        </p:attrNameLst>
                                      </p:cBhvr>
                                      <p:to>
                                        <p:strVal val="visible"/>
                                      </p:to>
                                    </p:set>
                                    <p:animEffect transition="in" filter="blinds(horizontal)">
                                      <p:cBhvr>
                                        <p:cTn id="43" dur="500"/>
                                        <p:tgtEl>
                                          <p:spTgt spid="5">
                                            <p:txEl>
                                              <p:pRg st="9" end="9"/>
                                            </p:txEl>
                                          </p:spTgt>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nodeType="clickEffect">
                                  <p:stCondLst>
                                    <p:cond delay="0"/>
                                  </p:stCondLst>
                                  <p:childTnLst>
                                    <p:set>
                                      <p:cBhvr>
                                        <p:cTn id="47" dur="1" fill="hold">
                                          <p:stCondLst>
                                            <p:cond delay="0"/>
                                          </p:stCondLst>
                                        </p:cTn>
                                        <p:tgtEl>
                                          <p:spTgt spid="5">
                                            <p:txEl>
                                              <p:pRg st="10" end="10"/>
                                            </p:txEl>
                                          </p:spTgt>
                                        </p:tgtEl>
                                        <p:attrNameLst>
                                          <p:attrName>style.visibility</p:attrName>
                                        </p:attrNameLst>
                                      </p:cBhvr>
                                      <p:to>
                                        <p:strVal val="visible"/>
                                      </p:to>
                                    </p:set>
                                    <p:animEffect transition="in" filter="blinds(horizontal)">
                                      <p:cBhvr>
                                        <p:cTn id="48" dur="500"/>
                                        <p:tgtEl>
                                          <p:spTgt spid="5">
                                            <p:txEl>
                                              <p:pRg st="10" end="10"/>
                                            </p:txEl>
                                          </p:spTgt>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3" presetClass="entr" presetSubtype="10" fill="hold" nodeType="clickEffect">
                                  <p:stCondLst>
                                    <p:cond delay="0"/>
                                  </p:stCondLst>
                                  <p:childTnLst>
                                    <p:set>
                                      <p:cBhvr>
                                        <p:cTn id="52" dur="1" fill="hold">
                                          <p:stCondLst>
                                            <p:cond delay="0"/>
                                          </p:stCondLst>
                                        </p:cTn>
                                        <p:tgtEl>
                                          <p:spTgt spid="5">
                                            <p:txEl>
                                              <p:pRg st="11" end="11"/>
                                            </p:txEl>
                                          </p:spTgt>
                                        </p:tgtEl>
                                        <p:attrNameLst>
                                          <p:attrName>style.visibility</p:attrName>
                                        </p:attrNameLst>
                                      </p:cBhvr>
                                      <p:to>
                                        <p:strVal val="visible"/>
                                      </p:to>
                                    </p:set>
                                    <p:animEffect transition="in" filter="blinds(horizontal)">
                                      <p:cBhvr>
                                        <p:cTn id="53" dur="500"/>
                                        <p:tgtEl>
                                          <p:spTgt spid="5">
                                            <p:txEl>
                                              <p:pRg st="11" end="11"/>
                                            </p:txEl>
                                          </p:spTgt>
                                        </p:tgtEl>
                                      </p:cBhvr>
                                    </p:animEffect>
                                  </p:childTnLst>
                                </p:cTn>
                              </p:par>
                            </p:childTnLst>
                          </p:cTn>
                        </p:par>
                      </p:childTnLst>
                    </p:cTn>
                  </p:par>
                  <p:par>
                    <p:cTn id="54" fill="hold" nodeType="clickPar">
                      <p:stCondLst>
                        <p:cond delay="indefinite"/>
                      </p:stCondLst>
                      <p:childTnLst>
                        <p:par>
                          <p:cTn id="55" fill="hold" nodeType="withGroup">
                            <p:stCondLst>
                              <p:cond delay="0"/>
                            </p:stCondLst>
                            <p:childTnLst>
                              <p:par>
                                <p:cTn id="56" presetID="3" presetClass="entr" presetSubtype="10" fill="hold" nodeType="clickEffect">
                                  <p:stCondLst>
                                    <p:cond delay="0"/>
                                  </p:stCondLst>
                                  <p:childTnLst>
                                    <p:set>
                                      <p:cBhvr>
                                        <p:cTn id="57" dur="1" fill="hold">
                                          <p:stCondLst>
                                            <p:cond delay="0"/>
                                          </p:stCondLst>
                                        </p:cTn>
                                        <p:tgtEl>
                                          <p:spTgt spid="5">
                                            <p:txEl>
                                              <p:pRg st="12" end="12"/>
                                            </p:txEl>
                                          </p:spTgt>
                                        </p:tgtEl>
                                        <p:attrNameLst>
                                          <p:attrName>style.visibility</p:attrName>
                                        </p:attrNameLst>
                                      </p:cBhvr>
                                      <p:to>
                                        <p:strVal val="visible"/>
                                      </p:to>
                                    </p:set>
                                    <p:animEffect transition="in" filter="blinds(horizontal)">
                                      <p:cBhvr>
                                        <p:cTn id="58" dur="500"/>
                                        <p:tgtEl>
                                          <p:spTgt spid="5">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0"/>
            <a:ext cx="8229600" cy="990600"/>
          </a:xfrm>
        </p:spPr>
        <p:txBody>
          <a:bodyPr/>
          <a:lstStyle/>
          <a:p>
            <a:pPr algn="ctr" eaLnBrk="1" hangingPunct="1"/>
            <a:r>
              <a:rPr lang="en-US" smtClean="0"/>
              <a:t>What is a Robot?</a:t>
            </a:r>
          </a:p>
        </p:txBody>
      </p:sp>
      <p:sp>
        <p:nvSpPr>
          <p:cNvPr id="8195" name="Content Placeholder 2"/>
          <p:cNvSpPr>
            <a:spLocks noGrp="1"/>
          </p:cNvSpPr>
          <p:nvPr>
            <p:ph idx="1"/>
          </p:nvPr>
        </p:nvSpPr>
        <p:spPr>
          <a:xfrm>
            <a:off x="457200" y="1447800"/>
            <a:ext cx="8229600" cy="4876800"/>
          </a:xfrm>
        </p:spPr>
        <p:txBody>
          <a:bodyPr/>
          <a:lstStyle/>
          <a:p>
            <a:pPr eaLnBrk="1" hangingPunct="1"/>
            <a:r>
              <a:rPr lang="en-US" sz="2400" smtClean="0"/>
              <a:t>Changing the Classrooms with Robotics 	(3:57)  	</a:t>
            </a:r>
            <a:r>
              <a:rPr lang="en-US" sz="1600" u="sng" smtClean="0">
                <a:hlinkClick r:id="rId3"/>
              </a:rPr>
              <a:t>http://youtu.be/pjWckRnHAiY </a:t>
            </a:r>
            <a:endParaRPr lang="en-US" sz="1600" u="sng" smtClean="0"/>
          </a:p>
          <a:p>
            <a:pPr eaLnBrk="1" hangingPunct="1"/>
            <a:endParaRPr lang="en-US" sz="800" u="sng" smtClean="0"/>
          </a:p>
          <a:p>
            <a:pPr eaLnBrk="1" hangingPunct="1"/>
            <a:r>
              <a:rPr lang="en-US" sz="2400" smtClean="0"/>
              <a:t>ROBOTS by Dan Mangan official music video</a:t>
            </a:r>
            <a:r>
              <a:rPr lang="en-US" sz="2000" b="1" smtClean="0"/>
              <a:t>	</a:t>
            </a:r>
            <a:r>
              <a:rPr lang="en-US" sz="2400" smtClean="0"/>
              <a:t>(4:10)  	</a:t>
            </a:r>
            <a:r>
              <a:rPr lang="en-US" sz="1600" u="sng" smtClean="0">
                <a:hlinkClick r:id="rId4"/>
              </a:rPr>
              <a:t>http://www.youtube.com/watch?feature=player_detailpage&amp;v=aRcXULN6mp4</a:t>
            </a:r>
            <a:r>
              <a:rPr lang="en-US" sz="1600" u="sng" smtClean="0"/>
              <a:t> </a:t>
            </a:r>
            <a:endParaRPr lang="en-US" sz="2400" u="sng" smtClean="0"/>
          </a:p>
          <a:p>
            <a:pPr eaLnBrk="1" hangingPunct="1"/>
            <a:endParaRPr lang="en-US" sz="800" u="sng" smtClean="0"/>
          </a:p>
          <a:p>
            <a:pPr eaLnBrk="1" hangingPunct="1"/>
            <a:r>
              <a:rPr lang="en-US" sz="2400" smtClean="0"/>
              <a:t>Flying Bird: Machine or Robot?			(6:20)	</a:t>
            </a:r>
            <a:r>
              <a:rPr lang="en-US" sz="1600" u="sng" smtClean="0">
                <a:hlinkClick r:id="rId5"/>
              </a:rPr>
              <a:t>http://www.youtube.com/watch?v=Fg_JcKSHUtQ</a:t>
            </a:r>
            <a:endParaRPr lang="en-US" sz="1600" smtClean="0"/>
          </a:p>
          <a:p>
            <a:pPr eaLnBrk="1" hangingPunct="1"/>
            <a:endParaRPr lang="en-US" sz="800" smtClean="0"/>
          </a:p>
          <a:p>
            <a:pPr eaLnBrk="1" hangingPunct="1"/>
            <a:r>
              <a:rPr lang="en-US" sz="2400" smtClean="0"/>
              <a:t>PW Singer on military robots and the future of war   (18:34)	</a:t>
            </a:r>
            <a:r>
              <a:rPr lang="en-US" sz="1800" u="sng" smtClean="0">
                <a:hlinkClick r:id="rId6"/>
              </a:rPr>
              <a:t>http://www.ted.com/talks/pw_singer_on_robots_of_war.html</a:t>
            </a:r>
            <a:r>
              <a:rPr lang="en-US" sz="1800" u="sng" smtClean="0"/>
              <a:t> </a:t>
            </a:r>
            <a:endParaRPr lang="en-US" sz="1800" smtClean="0"/>
          </a:p>
          <a:p>
            <a:pPr eaLnBrk="1" hangingPunct="1"/>
            <a:endParaRPr lang="en-US" sz="800" smtClean="0"/>
          </a:p>
          <a:p>
            <a:pPr eaLnBrk="1" hangingPunct="1"/>
            <a:r>
              <a:rPr lang="en-US" sz="2400" smtClean="0"/>
              <a:t>Your new best friend may be a robot		(13:45)	</a:t>
            </a:r>
            <a:r>
              <a:rPr lang="en-US" sz="1600" u="sng" smtClean="0">
                <a:hlinkClick r:id="rId7"/>
              </a:rPr>
              <a:t>http://cnn.com/video/?/video/tech/2011/02/13/ted.cynthia.breazeal.robots.ted</a:t>
            </a:r>
            <a:endParaRPr lang="en-US" sz="200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2060</TotalTime>
  <Words>468</Words>
  <Application>Microsoft Office PowerPoint</Application>
  <PresentationFormat>On-screen Show (4:3)</PresentationFormat>
  <Paragraphs>103</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What is a Robot? Stem Robotics 101 Unit 1</vt:lpstr>
      <vt:lpstr>What is a Robot? U1C1 </vt:lpstr>
      <vt:lpstr>1.1.2 What is a Robot?</vt:lpstr>
      <vt:lpstr>What is a Robot?</vt:lpstr>
      <vt:lpstr>What is a Robot?</vt:lpstr>
      <vt:lpstr>What is a Robot?</vt:lpstr>
      <vt:lpstr>What is a Robot?</vt:lpstr>
    </vt:vector>
  </TitlesOfParts>
  <Company>Olympia School District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Robotics: Sept. 15, 2010</dc:title>
  <dc:creator>OSD Admin</dc:creator>
  <cp:lastModifiedBy>tmann</cp:lastModifiedBy>
  <cp:revision>34</cp:revision>
  <cp:lastPrinted>2013-02-26T18:04:48Z</cp:lastPrinted>
  <dcterms:created xsi:type="dcterms:W3CDTF">2010-09-15T16:05:31Z</dcterms:created>
  <dcterms:modified xsi:type="dcterms:W3CDTF">2013-02-26T18:06:30Z</dcterms:modified>
</cp:coreProperties>
</file>